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4" r:id="rId1"/>
    <p:sldMasterId id="2147484248" r:id="rId2"/>
    <p:sldMasterId id="2147484260" r:id="rId3"/>
    <p:sldMasterId id="2147484272" r:id="rId4"/>
  </p:sldMasterIdLst>
  <p:notesMasterIdLst>
    <p:notesMasterId r:id="rId51"/>
  </p:notesMasterIdLst>
  <p:sldIdLst>
    <p:sldId id="297" r:id="rId5"/>
    <p:sldId id="367" r:id="rId6"/>
    <p:sldId id="309" r:id="rId7"/>
    <p:sldId id="310" r:id="rId8"/>
    <p:sldId id="306" r:id="rId9"/>
    <p:sldId id="359" r:id="rId10"/>
    <p:sldId id="376" r:id="rId11"/>
    <p:sldId id="355" r:id="rId12"/>
    <p:sldId id="311" r:id="rId13"/>
    <p:sldId id="307" r:id="rId14"/>
    <p:sldId id="312" r:id="rId15"/>
    <p:sldId id="313" r:id="rId16"/>
    <p:sldId id="314" r:id="rId17"/>
    <p:sldId id="369" r:id="rId18"/>
    <p:sldId id="368" r:id="rId19"/>
    <p:sldId id="308" r:id="rId20"/>
    <p:sldId id="304" r:id="rId21"/>
    <p:sldId id="263" r:id="rId22"/>
    <p:sldId id="264" r:id="rId23"/>
    <p:sldId id="377" r:id="rId24"/>
    <p:sldId id="378" r:id="rId25"/>
    <p:sldId id="267" r:id="rId26"/>
    <p:sldId id="268" r:id="rId27"/>
    <p:sldId id="316" r:id="rId28"/>
    <p:sldId id="317" r:id="rId29"/>
    <p:sldId id="318" r:id="rId30"/>
    <p:sldId id="319" r:id="rId31"/>
    <p:sldId id="320" r:id="rId32"/>
    <p:sldId id="321" r:id="rId33"/>
    <p:sldId id="322" r:id="rId34"/>
    <p:sldId id="323" r:id="rId35"/>
    <p:sldId id="339" r:id="rId36"/>
    <p:sldId id="340" r:id="rId37"/>
    <p:sldId id="324" r:id="rId38"/>
    <p:sldId id="358" r:id="rId39"/>
    <p:sldId id="326" r:id="rId40"/>
    <p:sldId id="327" r:id="rId41"/>
    <p:sldId id="328" r:id="rId42"/>
    <p:sldId id="329" r:id="rId43"/>
    <p:sldId id="338" r:id="rId44"/>
    <p:sldId id="331" r:id="rId45"/>
    <p:sldId id="332" r:id="rId46"/>
    <p:sldId id="333" r:id="rId47"/>
    <p:sldId id="334" r:id="rId48"/>
    <p:sldId id="370" r:id="rId49"/>
    <p:sldId id="372" r:id="rId50"/>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029A"/>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462" y="28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83ECDD4-D1CF-4A14-B4BA-4A4142B03CE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91654974-EC0D-4B6D-8D2D-397D0285A4B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9BA5C4C-59EA-4EAE-A730-A243113C6159}" type="datetimeFigureOut">
              <a:rPr lang="zh-CN" altLang="en-US"/>
              <a:pPr>
                <a:defRPr/>
              </a:pPr>
              <a:t>2019-08-11</a:t>
            </a:fld>
            <a:endParaRPr lang="zh-CN" altLang="en-US"/>
          </a:p>
        </p:txBody>
      </p:sp>
      <p:sp>
        <p:nvSpPr>
          <p:cNvPr id="4" name="幻灯片图像占位符 3">
            <a:extLst>
              <a:ext uri="{FF2B5EF4-FFF2-40B4-BE49-F238E27FC236}">
                <a16:creationId xmlns:a16="http://schemas.microsoft.com/office/drawing/2014/main" id="{888ED622-FB95-4BAE-AF64-3589682FF455}"/>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6F51D200-1ADA-47AA-B83E-5A60966F3CB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E1BF9B9D-B968-4277-B2FB-577048DA0949}"/>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ECE09955-905F-4977-906B-525B0E2EA6A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7ED32FDE-B693-4BF2-AC7D-E542DB01245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1C931CAF-FBA5-40A1-A37E-A8DBC4163CE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9D0904E7-9B99-418C-972E-9B50B959DF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8676" name="灯片编号占位符 3">
            <a:extLst>
              <a:ext uri="{FF2B5EF4-FFF2-40B4-BE49-F238E27FC236}">
                <a16:creationId xmlns:a16="http://schemas.microsoft.com/office/drawing/2014/main" id="{5EDC6E67-FFB6-42AB-9BD3-5093D21F30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824A828-1CAB-49E1-AB4D-EEAB5B01F5B6}" type="slidenum">
              <a:rPr lang="zh-CN" altLang="en-US" smtClean="0"/>
              <a:pPr>
                <a:spcBef>
                  <a:spcPct val="0"/>
                </a:spcBef>
              </a:pPr>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4D7CB97B-0C0C-48D6-A07D-711755FBD782}"/>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29F88FA2-7DD9-44DE-BB57-B00A8F3076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3796" name="灯片编号占位符 3">
            <a:extLst>
              <a:ext uri="{FF2B5EF4-FFF2-40B4-BE49-F238E27FC236}">
                <a16:creationId xmlns:a16="http://schemas.microsoft.com/office/drawing/2014/main" id="{E3F93287-A4E6-4785-A102-A9769F9B99E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08C0D29-AE64-4F6D-B821-43F5E237F751}" type="slidenum">
              <a:rPr lang="zh-CN" altLang="en-US" smtClean="0">
                <a:latin typeface="Calibri" panose="020F0502020204030204" pitchFamily="34" charset="0"/>
              </a:rPr>
              <a:pPr/>
              <a:t>26</a:t>
            </a:fld>
            <a:endParaRPr lang="zh-CN"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8E52BD6B-2EE1-4345-B3A8-A428EDEE9FF8}"/>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2FDF943C-6F6C-4753-8F29-78498BD4B7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5060" name="灯片编号占位符 3">
            <a:extLst>
              <a:ext uri="{FF2B5EF4-FFF2-40B4-BE49-F238E27FC236}">
                <a16:creationId xmlns:a16="http://schemas.microsoft.com/office/drawing/2014/main" id="{58D1269D-A539-4B0D-BF1B-C77934AE7C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8F1A6CD-FE40-4533-9F98-56013AA3C383}" type="slidenum">
              <a:rPr lang="zh-CN" altLang="en-US" smtClean="0">
                <a:latin typeface="Calibri" panose="020F0502020204030204" pitchFamily="34" charset="0"/>
              </a:rPr>
              <a:pPr/>
              <a:t>36</a:t>
            </a:fld>
            <a:endParaRPr lang="zh-CN"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C8FC8-E23A-41E3-977E-91E9A6FE0E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CF4024-5AF9-4B17-9C77-6C95988CF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883811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03C2C-5E05-45BC-A340-AEA0F11C47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F41339-BBC4-4ABB-92EC-F1A0DAD530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30950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6623851-2841-43EB-81FB-0DCFF0A15C20}"/>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30C2332-4FF6-4C70-B8ED-B0447ACBDBA7}"/>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67659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858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6401" y="1981200"/>
            <a:ext cx="5592233"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201834" y="1981200"/>
            <a:ext cx="5592233"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61DA8CC-F7F9-4943-9C48-F1D5D3819484}"/>
              </a:ext>
            </a:extLst>
          </p:cNvPr>
          <p:cNvSpPr>
            <a:spLocks noGrp="1"/>
          </p:cNvSpPr>
          <p:nvPr>
            <p:ph type="dt" sz="half" idx="10"/>
          </p:nvPr>
        </p:nvSpPr>
        <p:spPr>
          <a:xfrm>
            <a:off x="402167" y="6019800"/>
            <a:ext cx="3052233" cy="476250"/>
          </a:xfrm>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5FC301F0-162B-4973-A351-B57A18E3E472}"/>
              </a:ext>
            </a:extLst>
          </p:cNvPr>
          <p:cNvSpPr>
            <a:spLocks noGrp="1"/>
          </p:cNvSpPr>
          <p:nvPr>
            <p:ph type="ftr" sz="quarter" idx="11"/>
          </p:nvPr>
        </p:nvSpPr>
        <p:spPr>
          <a:xfrm>
            <a:off x="7920567" y="6021388"/>
            <a:ext cx="3860800" cy="476250"/>
          </a:xfrm>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592BE703-4880-4061-B70A-C3838A463282}"/>
              </a:ext>
            </a:extLst>
          </p:cNvPr>
          <p:cNvSpPr>
            <a:spLocks noGrp="1"/>
          </p:cNvSpPr>
          <p:nvPr>
            <p:ph type="sldNum" sz="quarter" idx="12"/>
          </p:nvPr>
        </p:nvSpPr>
        <p:spPr>
          <a:xfrm>
            <a:off x="3983568" y="6092825"/>
            <a:ext cx="3052233" cy="476250"/>
          </a:xfrm>
        </p:spPr>
        <p:txBody>
          <a:bodyPr/>
          <a:lstStyle>
            <a:lvl1pPr>
              <a:defRPr/>
            </a:lvl1pPr>
          </a:lstStyle>
          <a:p>
            <a:pPr>
              <a:defRPr/>
            </a:pPr>
            <a:fld id="{92B58A47-8D9B-47DF-8EAF-614D4B6AAA80}" type="slidenum">
              <a:rPr lang="zh-CN" altLang="en-US"/>
              <a:pPr>
                <a:defRPr/>
              </a:pPr>
              <a:t>‹#›</a:t>
            </a:fld>
            <a:endParaRPr lang="en-US" altLang="zh-CN"/>
          </a:p>
        </p:txBody>
      </p:sp>
    </p:spTree>
    <p:extLst>
      <p:ext uri="{BB962C8B-B14F-4D97-AF65-F5344CB8AC3E}">
        <p14:creationId xmlns:p14="http://schemas.microsoft.com/office/powerpoint/2010/main" val="66457115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6858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6401" y="1981200"/>
            <a:ext cx="5592233" cy="3886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6201834" y="1981200"/>
            <a:ext cx="5592233"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6201834" y="4000500"/>
            <a:ext cx="5592233" cy="18669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日期占位符 5">
            <a:extLst>
              <a:ext uri="{FF2B5EF4-FFF2-40B4-BE49-F238E27FC236}">
                <a16:creationId xmlns:a16="http://schemas.microsoft.com/office/drawing/2014/main" id="{B572C158-6995-4402-8DAD-CF879AE7E6A5}"/>
              </a:ext>
            </a:extLst>
          </p:cNvPr>
          <p:cNvSpPr>
            <a:spLocks noGrp="1"/>
          </p:cNvSpPr>
          <p:nvPr>
            <p:ph type="dt" sz="half" idx="10"/>
          </p:nvPr>
        </p:nvSpPr>
        <p:spPr>
          <a:xfrm>
            <a:off x="402167" y="6019800"/>
            <a:ext cx="3052233" cy="476250"/>
          </a:xfrm>
        </p:spPr>
        <p:txBody>
          <a:bodyPr/>
          <a:lstStyle>
            <a:lvl1pPr>
              <a:defRPr/>
            </a:lvl1pPr>
          </a:lstStyle>
          <a:p>
            <a:pPr>
              <a:defRPr/>
            </a:pPr>
            <a:endParaRPr lang="en-US" altLang="zh-CN"/>
          </a:p>
        </p:txBody>
      </p:sp>
      <p:sp>
        <p:nvSpPr>
          <p:cNvPr id="7" name="页脚占位符 6">
            <a:extLst>
              <a:ext uri="{FF2B5EF4-FFF2-40B4-BE49-F238E27FC236}">
                <a16:creationId xmlns:a16="http://schemas.microsoft.com/office/drawing/2014/main" id="{73EADB06-16BF-4BD8-B0CF-A1E5F4AF9C8A}"/>
              </a:ext>
            </a:extLst>
          </p:cNvPr>
          <p:cNvSpPr>
            <a:spLocks noGrp="1"/>
          </p:cNvSpPr>
          <p:nvPr>
            <p:ph type="ftr" sz="quarter" idx="11"/>
          </p:nvPr>
        </p:nvSpPr>
        <p:spPr>
          <a:xfrm>
            <a:off x="7920567" y="6021388"/>
            <a:ext cx="3860800" cy="476250"/>
          </a:xfrm>
        </p:spPr>
        <p:txBody>
          <a:bodyPr/>
          <a:lstStyle>
            <a:lvl1pPr>
              <a:defRPr/>
            </a:lvl1pPr>
          </a:lstStyle>
          <a:p>
            <a:pPr>
              <a:defRPr/>
            </a:pPr>
            <a:endParaRPr lang="en-US" altLang="zh-CN"/>
          </a:p>
        </p:txBody>
      </p:sp>
      <p:sp>
        <p:nvSpPr>
          <p:cNvPr id="8" name="灯片编号占位符 7">
            <a:extLst>
              <a:ext uri="{FF2B5EF4-FFF2-40B4-BE49-F238E27FC236}">
                <a16:creationId xmlns:a16="http://schemas.microsoft.com/office/drawing/2014/main" id="{3CC50E67-9DB9-403A-925C-079CBD7B79C4}"/>
              </a:ext>
            </a:extLst>
          </p:cNvPr>
          <p:cNvSpPr>
            <a:spLocks noGrp="1"/>
          </p:cNvSpPr>
          <p:nvPr>
            <p:ph type="sldNum" sz="quarter" idx="12"/>
          </p:nvPr>
        </p:nvSpPr>
        <p:spPr>
          <a:xfrm>
            <a:off x="3983568" y="6092825"/>
            <a:ext cx="3052233" cy="476250"/>
          </a:xfrm>
        </p:spPr>
        <p:txBody>
          <a:bodyPr/>
          <a:lstStyle>
            <a:lvl1pPr>
              <a:defRPr/>
            </a:lvl1pPr>
          </a:lstStyle>
          <a:p>
            <a:pPr>
              <a:defRPr/>
            </a:pPr>
            <a:fld id="{4B3F0FFF-FDE6-4346-943D-6719EB90D396}" type="slidenum">
              <a:rPr lang="zh-CN" altLang="en-US"/>
              <a:pPr>
                <a:defRPr/>
              </a:pPr>
              <a:t>‹#›</a:t>
            </a:fld>
            <a:endParaRPr lang="en-US" altLang="zh-CN"/>
          </a:p>
        </p:txBody>
      </p:sp>
    </p:spTree>
    <p:extLst>
      <p:ext uri="{BB962C8B-B14F-4D97-AF65-F5344CB8AC3E}">
        <p14:creationId xmlns:p14="http://schemas.microsoft.com/office/powerpoint/2010/main" val="147318348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66720-0FA5-4E53-8CE6-F6089170A65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4B10FA-744D-4D03-AE2F-D3B84408F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189649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61D1-B4D3-497F-A09D-E0C8E3CB3C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7B118-61E1-47B3-9126-34368D9952B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05622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871EF-E282-4278-B0ED-666CCB920BC9}"/>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B0F000-FEFF-44E2-95AC-C88A0BFA2FE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13212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9D8FF-273D-4C0E-89C0-5E8086C240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5D8363-CA92-4006-A0FE-E158767E8594}"/>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79147B-3271-4675-905B-31159E1C80C3}"/>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2069128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239F3-8420-456E-8310-59673D906DBC}"/>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4C797A5-0418-4598-A7DE-CA0356ABD10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5CB83BB-DEC9-4DE9-8814-F64DF35F5953}"/>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C5DC10F-1701-4D2C-94D0-4DEC59F485E9}"/>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02CCF2-FFCB-47AC-851F-0D72AC53A546}"/>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81809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80F66-53A9-4CF2-B556-DFF1F01262B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5850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75AE8-1FC2-471D-883C-2C02D32BE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7CD764-BA28-48DE-ADCA-1651E44FF5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10496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877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988D1-70F4-4464-946D-C392D7472EC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5EE9D2C-1D8D-480F-BF8E-678A78FB8841}"/>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BCD41EE-DC97-499C-973D-361C330815D0}"/>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584380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C4EAB-C09E-4852-95E5-588C91075E1C}"/>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6F11C9C-70F3-4B7F-99D4-85DD88255A8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88096763-E66E-478A-8040-73A2EBE9D1E4}"/>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546378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9E774-FD72-4382-AB98-EC25B5191F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2E2D10B-9C37-4763-B67D-F2D6E3FD78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089519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041EA8-1927-4EF7-BD2A-AEF537591672}"/>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42429BB-0895-4535-93D7-E252D6BD61CE}"/>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988865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FF8E9-B7BD-4E40-90FA-437D6360FB8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EF4F0D-FAFF-412E-B6FE-96FA6EE3B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599791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B6B37-A2CF-4C1D-AECA-681EC5346D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D520C2-9F43-45C5-AD1C-CCF4E242EA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6702155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A986-6312-4A7C-8C7C-5CE75BE8C9F3}"/>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8FC8535-5165-4B92-90C2-3AB72A53A21A}"/>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365426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979D0-C9C4-46E7-9165-5F64B3CE4F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098765-39C2-45F2-9674-26854DECAB09}"/>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646D731-90E6-42A5-B7B5-D7656149EC96}"/>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615304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D257E-5C0B-4E43-9939-21264C4D6FB9}"/>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2A5D95-C7F6-477F-BAEF-C122FA791CF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B907CA-6EB6-4B98-B59E-34E9DD401790}"/>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3BA827A-91F1-47F0-B645-B99D33E909DF}"/>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44CE666-D88B-4EB7-B138-7801E53D1A55}"/>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3123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515BC-8C0C-44B1-82CE-D80B6A527190}"/>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6517E97-5775-453C-914B-AE0B0C7E603B}"/>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1144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F0604-2539-4D32-B649-257DB0DCE89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50256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620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0A28D-4F6E-4227-BCEF-DBA80DA7DF5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FA6582-FC99-43C0-9BA4-27635E56D9DF}"/>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F9A48C-B9FC-424B-B966-C30DAEE745D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56579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D9657-844E-4933-85FA-8149C2EA4CBB}"/>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EFE341-76FA-4586-B445-56EAA4712166}"/>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D42B346-FE74-4792-8525-ACE49079071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2363109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EEEC3-C5CA-4DF7-B946-24F685D22FC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D85811-1C0E-474C-B3FE-0751723B823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7207301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966AADF-3FBC-4723-A399-510CFF46C9A6}"/>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48512F-4210-4B85-8A55-6C1D7472AEC0}"/>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1109683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14285-01DD-48A6-B4C6-FA219453A4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32EECC-4539-46AB-9A61-61D738935C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974584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BDB07-D0D4-4E83-BCA9-9045322FCC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C534F-B937-4AE6-983D-5A6D24D637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66546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0E545-C99F-46C6-97B2-EC8DB28CB977}"/>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A96123-722A-4178-884B-671895C554F9}"/>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42461536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EE618-D0F0-43FB-9980-61E8A7814A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8D982A-979C-4E89-8266-F0DFEFE64793}"/>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44D74E-70BA-4161-888C-93CB553716F3}"/>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43200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665C-9285-4498-BDDC-39C98DDB1B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F6F63D-2450-4FFE-B5A3-538F0C986A64}"/>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249E6A5-4863-4075-B781-DA82030D63ED}"/>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197386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D16D0-0763-4A1B-8007-2522F7E8026F}"/>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F4E9A78-7AB1-44C7-BFEA-77B12134AE94}"/>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4AC3824-544B-428F-B0E3-7DD55EC118A5}"/>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D01D378-8623-4F70-9658-5EB393353D9E}"/>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92D57B-AFC6-4AB7-A175-202CC3FBDA77}"/>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526043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E3B7-5FF1-4215-9762-11F88E8537B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2796634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089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9FF652-20B8-4E67-B59B-13E628D56CE5}"/>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8EA0A89-E66F-4846-8A69-72C472A938E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EF0FCD-AE26-43EB-AF37-C6C1DD284A46}"/>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6746685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E1178-138E-4DDA-97FB-7143B1527463}"/>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8DA4E6-FF77-441E-8A75-04AEB8A2A62A}"/>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8A32C49-5C30-4DA4-AFDC-160923EDE28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611262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4543-4B06-4263-B003-D6965C3A1A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F91920-6ED6-4401-95F4-BE57A5CE8DA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786256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F543A3-8318-425D-8053-EDF9C9AAC43D}"/>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6C4627-059E-4B26-ACE3-00B9C7448F4C}"/>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7787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44A30-785E-46E1-A098-7606EE3B5E35}"/>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85C7D9-16EF-40E0-B930-74BB37338445}"/>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D5D7E9A-41D4-4D9A-AD15-316539DDB794}"/>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EF7ED11-C40E-473F-B639-84195989CD57}"/>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1F2E56F-C256-42CC-BB43-1FB8D4872206}"/>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39635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D0CEC-756E-4902-B403-2499660B705E}"/>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02437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0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9B95D-25B2-4902-A227-2F922DC406C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49DE04C-E034-4D0F-9447-3EA48D0292F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81302B9-FE9F-43F5-A4C1-521173324E6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005699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361B3-A784-4547-97E2-AEAFB440DB15}"/>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F926982-9776-4707-BCBA-5A5BC045F56C}"/>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A276FED-1F32-4024-9B83-BB8A87983C4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16130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vmlDrawing" Target="../drawings/vmlDrawing1.v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vmlDrawing" Target="../drawings/vmlDrawing2.v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oleObject" Target="../embeddings/oleObject2.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vmlDrawing" Target="../drawings/vmlDrawing3.v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2.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矩形 3">
            <a:extLst>
              <a:ext uri="{FF2B5EF4-FFF2-40B4-BE49-F238E27FC236}">
                <a16:creationId xmlns:a16="http://schemas.microsoft.com/office/drawing/2014/main" id="{876B6876-71B6-4280-821B-1EECB3018918}"/>
              </a:ext>
            </a:extLst>
          </p:cNvPr>
          <p:cNvSpPr>
            <a:spLocks noChangeArrowheads="1"/>
          </p:cNvSpPr>
          <p:nvPr/>
        </p:nvSpPr>
        <p:spPr bwMode="auto">
          <a:xfrm>
            <a:off x="0" y="0"/>
            <a:ext cx="12192000" cy="1143000"/>
          </a:xfrm>
          <a:prstGeom prst="rect">
            <a:avLst/>
          </a:prstGeom>
          <a:solidFill>
            <a:srgbClr val="C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sz="2400"/>
          </a:p>
        </p:txBody>
      </p:sp>
      <p:sp>
        <p:nvSpPr>
          <p:cNvPr id="1027" name="Rectangle 2">
            <a:extLst>
              <a:ext uri="{FF2B5EF4-FFF2-40B4-BE49-F238E27FC236}">
                <a16:creationId xmlns:a16="http://schemas.microsoft.com/office/drawing/2014/main" id="{A6DFC483-9058-43BF-86A7-DE8227DCBE9A}"/>
              </a:ext>
            </a:extLst>
          </p:cNvPr>
          <p:cNvSpPr>
            <a:spLocks noGrp="1" noChangeArrowheads="1"/>
          </p:cNvSpPr>
          <p:nvPr>
            <p:ph type="title"/>
          </p:nvPr>
        </p:nvSpPr>
        <p:spPr bwMode="auto">
          <a:xfrm>
            <a:off x="914400" y="12065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a:extLst>
              <a:ext uri="{FF2B5EF4-FFF2-40B4-BE49-F238E27FC236}">
                <a16:creationId xmlns:a16="http://schemas.microsoft.com/office/drawing/2014/main" id="{B175C4DE-9F75-498A-B4D3-8C5CD272867A}"/>
              </a:ext>
            </a:extLst>
          </p:cNvPr>
          <p:cNvSpPr>
            <a:spLocks noGrp="1" noChangeArrowheads="1"/>
          </p:cNvSpPr>
          <p:nvPr>
            <p:ph type="body" idx="1"/>
          </p:nvPr>
        </p:nvSpPr>
        <p:spPr bwMode="auto">
          <a:xfrm>
            <a:off x="914400" y="2409825"/>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9" name="图片 5">
            <a:extLst>
              <a:ext uri="{FF2B5EF4-FFF2-40B4-BE49-F238E27FC236}">
                <a16:creationId xmlns:a16="http://schemas.microsoft.com/office/drawing/2014/main" id="{579A7030-2213-4B42-AD2E-D2FF08ED29E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0867" y="115888"/>
            <a:ext cx="101600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872256"/>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95EA15A-034F-4DB4-9B23-5F6BDE978AB9}"/>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F3B5B52F-CF7B-4AA6-ACCB-BD786AA53A68}"/>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2052" name="Object 11">
            <a:extLst>
              <a:ext uri="{FF2B5EF4-FFF2-40B4-BE49-F238E27FC236}">
                <a16:creationId xmlns:a16="http://schemas.microsoft.com/office/drawing/2014/main" id="{EA945D63-2EC9-4772-AD8A-A6A66E9D9CB8}"/>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71683" name="Photo Editor 照片" r:id="rId14" imgW="4563112" imgH="4466667" progId="MSPhotoEd.3">
                  <p:embed/>
                </p:oleObj>
              </mc:Choice>
              <mc:Fallback>
                <p:oleObj name="Photo Editor 照片" r:id="rId14" imgW="4563112" imgH="4466667" progId="MSPhotoEd.3">
                  <p:embed/>
                  <p:pic>
                    <p:nvPicPr>
                      <p:cNvPr id="2052" name="Object 11">
                        <a:extLst>
                          <a:ext uri="{FF2B5EF4-FFF2-40B4-BE49-F238E27FC236}">
                            <a16:creationId xmlns:a16="http://schemas.microsoft.com/office/drawing/2014/main" id="{EA945D63-2EC9-4772-AD8A-A6A66E9D9CB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Rectangle 13">
            <a:extLst>
              <a:ext uri="{FF2B5EF4-FFF2-40B4-BE49-F238E27FC236}">
                <a16:creationId xmlns:a16="http://schemas.microsoft.com/office/drawing/2014/main" id="{001C1C10-7517-471E-8347-3CA0FFEAD010}"/>
              </a:ext>
            </a:extLst>
          </p:cNvPr>
          <p:cNvSpPr>
            <a:spLocks noChangeArrowheads="1"/>
          </p:cNvSpPr>
          <p:nvPr/>
        </p:nvSpPr>
        <p:spPr bwMode="auto">
          <a:xfrm>
            <a:off x="8695267" y="6400800"/>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400" b="1"/>
              <a:t>国际经济贸易学院</a:t>
            </a:r>
          </a:p>
        </p:txBody>
      </p:sp>
    </p:spTree>
    <p:extLst>
      <p:ext uri="{BB962C8B-B14F-4D97-AF65-F5344CB8AC3E}">
        <p14:creationId xmlns:p14="http://schemas.microsoft.com/office/powerpoint/2010/main" val="1935550419"/>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BA82E84-0055-43DD-8654-1B91BDB080ED}"/>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4B675D6D-A0A9-4484-B508-5C83B0ECE219}"/>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3076" name="Object 11">
            <a:extLst>
              <a:ext uri="{FF2B5EF4-FFF2-40B4-BE49-F238E27FC236}">
                <a16:creationId xmlns:a16="http://schemas.microsoft.com/office/drawing/2014/main" id="{6AAF4295-E770-48E4-BD67-AF3A62BC4876}"/>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72707" name="Photo Editor 照片" r:id="rId14" imgW="4563112" imgH="4466667" progId="MSPhotoEd.3">
                  <p:embed/>
                </p:oleObj>
              </mc:Choice>
              <mc:Fallback>
                <p:oleObj name="Photo Editor 照片" r:id="rId14" imgW="4563112" imgH="4466667" progId="MSPhotoEd.3">
                  <p:embed/>
                  <p:pic>
                    <p:nvPicPr>
                      <p:cNvPr id="3076" name="Object 11">
                        <a:extLst>
                          <a:ext uri="{FF2B5EF4-FFF2-40B4-BE49-F238E27FC236}">
                            <a16:creationId xmlns:a16="http://schemas.microsoft.com/office/drawing/2014/main" id="{6AAF4295-E770-48E4-BD67-AF3A62BC48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Rectangle 13">
            <a:extLst>
              <a:ext uri="{FF2B5EF4-FFF2-40B4-BE49-F238E27FC236}">
                <a16:creationId xmlns:a16="http://schemas.microsoft.com/office/drawing/2014/main" id="{B5316DF6-732F-4E7C-B515-6C6B907CF13A}"/>
              </a:ext>
            </a:extLst>
          </p:cNvPr>
          <p:cNvSpPr>
            <a:spLocks noChangeArrowheads="1"/>
          </p:cNvSpPr>
          <p:nvPr/>
        </p:nvSpPr>
        <p:spPr bwMode="auto">
          <a:xfrm>
            <a:off x="8695267" y="6400800"/>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400" b="1"/>
              <a:t>国际经济贸易学院</a:t>
            </a:r>
          </a:p>
        </p:txBody>
      </p:sp>
    </p:spTree>
    <p:extLst>
      <p:ext uri="{BB962C8B-B14F-4D97-AF65-F5344CB8AC3E}">
        <p14:creationId xmlns:p14="http://schemas.microsoft.com/office/powerpoint/2010/main" val="4248758563"/>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08CCF61-856B-4070-857B-0A0F99C4A2C9}"/>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C1008D6F-0521-4AAB-B6D3-5E9BD4F4027B}"/>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4100" name="Object 11">
            <a:extLst>
              <a:ext uri="{FF2B5EF4-FFF2-40B4-BE49-F238E27FC236}">
                <a16:creationId xmlns:a16="http://schemas.microsoft.com/office/drawing/2014/main" id="{73FF2E7F-EB4D-4E52-B984-F92FC91F4966}"/>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73731" name="Photo Editor 照片" r:id="rId14" imgW="4563112" imgH="4466667" progId="MSPhotoEd.3">
                  <p:embed/>
                </p:oleObj>
              </mc:Choice>
              <mc:Fallback>
                <p:oleObj name="Photo Editor 照片" r:id="rId14" imgW="4563112" imgH="4466667" progId="MSPhotoEd.3">
                  <p:embed/>
                  <p:pic>
                    <p:nvPicPr>
                      <p:cNvPr id="4100" name="Object 11">
                        <a:extLst>
                          <a:ext uri="{FF2B5EF4-FFF2-40B4-BE49-F238E27FC236}">
                            <a16:creationId xmlns:a16="http://schemas.microsoft.com/office/drawing/2014/main" id="{73FF2E7F-EB4D-4E52-B984-F92FC91F496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Rectangle 12">
            <a:extLst>
              <a:ext uri="{FF2B5EF4-FFF2-40B4-BE49-F238E27FC236}">
                <a16:creationId xmlns:a16="http://schemas.microsoft.com/office/drawing/2014/main" id="{FB16335D-7265-4D20-8AED-5957FC87435C}"/>
              </a:ext>
            </a:extLst>
          </p:cNvPr>
          <p:cNvSpPr>
            <a:spLocks noChangeArrowheads="1"/>
          </p:cNvSpPr>
          <p:nvPr/>
        </p:nvSpPr>
        <p:spPr bwMode="auto">
          <a:xfrm>
            <a:off x="8331200" y="64008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ctr" eaLnBrk="1" hangingPunct="1"/>
            <a:r>
              <a:rPr lang="zh-CN" altLang="en-US" sz="2400" b="1">
                <a:ea typeface="华文行楷" panose="02010800040101010101" pitchFamily="2" charset="-122"/>
              </a:rPr>
              <a:t>国际经济贸易学院</a:t>
            </a:r>
          </a:p>
        </p:txBody>
      </p:sp>
    </p:spTree>
    <p:extLst>
      <p:ext uri="{BB962C8B-B14F-4D97-AF65-F5344CB8AC3E}">
        <p14:creationId xmlns:p14="http://schemas.microsoft.com/office/powerpoint/2010/main" val="1661493834"/>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359866F1-9A7E-4422-804D-7B3D6DFA4846}"/>
              </a:ext>
            </a:extLst>
          </p:cNvPr>
          <p:cNvSpPr>
            <a:spLocks noGrp="1" noRot="1" noChangeArrowheads="1"/>
          </p:cNvSpPr>
          <p:nvPr>
            <p:ph type="ctrTitle" idx="4294967295"/>
          </p:nvPr>
        </p:nvSpPr>
        <p:spPr>
          <a:xfrm>
            <a:off x="0" y="1124917"/>
            <a:ext cx="12192000" cy="1223963"/>
          </a:xfrm>
        </p:spPr>
        <p:txBody>
          <a:bodyPr/>
          <a:lstStyle/>
          <a:p>
            <a:pPr eaLnBrk="1" hangingPunct="1">
              <a:defRPr/>
            </a:pPr>
            <a:r>
              <a:rPr lang="zh-CN" altLang="en-US" sz="4000" b="1"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第</a:t>
            </a:r>
            <a:r>
              <a:rPr lang="en-US" altLang="zh-CN" sz="4000" b="1"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16</a:t>
            </a:r>
            <a:r>
              <a:rPr lang="zh-CN" altLang="en-US" sz="4000" b="1" dirty="0">
                <a:solidFill>
                  <a:schemeClr val="tx1"/>
                </a:solidFill>
                <a:latin typeface="华文中宋" panose="02010600040101010101" pitchFamily="2" charset="-122"/>
                <a:ea typeface="华文中宋" panose="02010600040101010101" pitchFamily="2" charset="-122"/>
                <a:cs typeface="Times New Roman" panose="02020603050405020304" pitchFamily="18" charset="0"/>
              </a:rPr>
              <a:t>章 联立方程模型</a:t>
            </a:r>
          </a:p>
        </p:txBody>
      </p:sp>
      <p:sp>
        <p:nvSpPr>
          <p:cNvPr id="8195" name="Rectangle 3">
            <a:extLst>
              <a:ext uri="{FF2B5EF4-FFF2-40B4-BE49-F238E27FC236}">
                <a16:creationId xmlns:a16="http://schemas.microsoft.com/office/drawing/2014/main" id="{80130621-F006-42BD-ADFA-E9737B0B3E36}"/>
              </a:ext>
            </a:extLst>
          </p:cNvPr>
          <p:cNvSpPr>
            <a:spLocks noGrp="1" noRot="1" noChangeArrowheads="1"/>
          </p:cNvSpPr>
          <p:nvPr>
            <p:ph type="subTitle" idx="4294967295"/>
          </p:nvPr>
        </p:nvSpPr>
        <p:spPr>
          <a:xfrm>
            <a:off x="2783632" y="2276872"/>
            <a:ext cx="7531100" cy="4321175"/>
          </a:xfrm>
        </p:spPr>
        <p:txBody>
          <a:bodyPr/>
          <a:lstStyle/>
          <a:p>
            <a:pPr marL="0" indent="0" algn="l" eaLnBrk="1" hangingPunct="1">
              <a:buNone/>
              <a:defRPr/>
            </a:pPr>
            <a:r>
              <a:rPr lang="zh-CN" altLang="en-US" sz="2800" b="1" dirty="0">
                <a:latin typeface="+mn-ea"/>
              </a:rPr>
              <a:t>提要</a:t>
            </a:r>
            <a:endParaRPr lang="en-US" altLang="zh-CN" sz="2800" b="1" dirty="0">
              <a:latin typeface="+mn-ea"/>
            </a:endParaRPr>
          </a:p>
          <a:p>
            <a:pPr marL="0" indent="0" algn="l" eaLnBrk="1" hangingPunct="1">
              <a:buNone/>
              <a:defRPr/>
            </a:pPr>
            <a:r>
              <a:rPr lang="zh-CN" altLang="en-US" sz="2800" b="1" dirty="0">
                <a:latin typeface="Times New Roman" panose="02020603050405020304" pitchFamily="18" charset="0"/>
                <a:cs typeface="Times New Roman" panose="02020603050405020304" pitchFamily="18" charset="0"/>
              </a:rPr>
              <a:t>一、联立方程模型的性质</a:t>
            </a:r>
            <a:endParaRPr lang="en-US" altLang="zh-CN" sz="2800" b="1" dirty="0">
              <a:latin typeface="Times New Roman" panose="02020603050405020304" pitchFamily="18" charset="0"/>
              <a:cs typeface="Times New Roman" panose="02020603050405020304" pitchFamily="18" charset="0"/>
            </a:endParaRPr>
          </a:p>
          <a:p>
            <a:pPr marL="0" indent="0" algn="l" eaLnBrk="1" hangingPunct="1">
              <a:buNone/>
              <a:defRPr/>
            </a:pPr>
            <a:r>
              <a:rPr lang="zh-CN" altLang="en-US" sz="2800" b="1" dirty="0">
                <a:latin typeface="Times New Roman" panose="02020603050405020304" pitchFamily="18" charset="0"/>
                <a:cs typeface="Times New Roman" panose="02020603050405020304" pitchFamily="18" charset="0"/>
              </a:rPr>
              <a:t>二、利用混合横截面做政策分析</a:t>
            </a:r>
            <a:endParaRPr lang="en-US" altLang="zh-CN" sz="2800" b="1" dirty="0">
              <a:latin typeface="Times New Roman" panose="02020603050405020304" pitchFamily="18" charset="0"/>
              <a:cs typeface="Times New Roman" panose="02020603050405020304" pitchFamily="18" charset="0"/>
            </a:endParaRPr>
          </a:p>
          <a:p>
            <a:pPr marL="0" indent="0" algn="l" eaLnBrk="1" hangingPunct="1">
              <a:buNone/>
              <a:defRPr/>
            </a:pPr>
            <a:r>
              <a:rPr lang="zh-CN" altLang="en-US" sz="2800" b="1" dirty="0">
                <a:latin typeface="Times New Roman" panose="02020603050405020304" pitchFamily="18" charset="0"/>
                <a:cs typeface="Times New Roman" panose="02020603050405020304" pitchFamily="18" charset="0"/>
              </a:rPr>
              <a:t>三、结构方程的识别和估计</a:t>
            </a:r>
            <a:endParaRPr lang="en-US" altLang="zh-CN" sz="2800" b="1" dirty="0">
              <a:latin typeface="Times New Roman" panose="02020603050405020304" pitchFamily="18" charset="0"/>
              <a:cs typeface="Times New Roman" panose="02020603050405020304" pitchFamily="18" charset="0"/>
            </a:endParaRPr>
          </a:p>
          <a:p>
            <a:pPr marL="0" indent="0" algn="l" eaLnBrk="1" hangingPunct="1">
              <a:buNone/>
              <a:defRPr/>
            </a:pPr>
            <a:r>
              <a:rPr lang="zh-CN" altLang="en-US" sz="2800" b="1" dirty="0">
                <a:latin typeface="Times New Roman" panose="02020603050405020304" pitchFamily="18" charset="0"/>
                <a:cs typeface="Times New Roman" panose="02020603050405020304" pitchFamily="18" charset="0"/>
              </a:rPr>
              <a:t>四、</a:t>
            </a:r>
            <a:r>
              <a:rPr lang="zh-CN" altLang="en-US" sz="2800" b="1" dirty="0"/>
              <a:t>多于两个方程的系统</a:t>
            </a:r>
            <a:endParaRPr lang="en-US" altLang="zh-CN" sz="2800" b="1" dirty="0"/>
          </a:p>
          <a:p>
            <a:pPr marL="0" indent="0" algn="l" eaLnBrk="1" hangingPunct="1">
              <a:buNone/>
              <a:defRPr/>
            </a:pPr>
            <a:r>
              <a:rPr lang="zh-CN" altLang="en-US" sz="2800" b="1" dirty="0"/>
              <a:t>五、时间序列的联立方程模型</a:t>
            </a:r>
            <a:endParaRPr lang="en-US" altLang="zh-CN" sz="2800" b="1" dirty="0"/>
          </a:p>
          <a:p>
            <a:pPr marL="0" indent="0" algn="l" eaLnBrk="1" hangingPunct="1">
              <a:buNone/>
              <a:defRPr/>
            </a:pPr>
            <a:r>
              <a:rPr lang="zh-CN" altLang="en-US" sz="2800" b="1" dirty="0"/>
              <a:t>六、面板数据的联立方程模型</a:t>
            </a:r>
            <a:endParaRPr lang="en-US" altLang="zh-CN" sz="2800" b="1" dirty="0"/>
          </a:p>
          <a:p>
            <a:pPr marL="0" indent="0" algn="l" eaLnBrk="1" hangingPunct="1">
              <a:buNone/>
              <a:defRPr/>
            </a:pPr>
            <a:endParaRPr lang="en-US" altLang="zh-CN" sz="2800" b="1" dirty="0"/>
          </a:p>
          <a:p>
            <a:pPr marL="0" indent="0" algn="l" eaLnBrk="1" hangingPunct="1">
              <a:buNone/>
              <a:defRPr/>
            </a:pP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diamond(in)">
                                      <p:cBhvr>
                                        <p:cTn id="7" dur="2000"/>
                                        <p:tgtEl>
                                          <p:spTgt spid="8194"/>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8195">
                                            <p:txEl>
                                              <p:pRg st="0" end="0"/>
                                            </p:txEl>
                                          </p:spTgt>
                                        </p:tgtEl>
                                        <p:attrNameLst>
                                          <p:attrName>style.visibility</p:attrName>
                                        </p:attrNameLst>
                                      </p:cBhvr>
                                      <p:to>
                                        <p:strVal val="visible"/>
                                      </p:to>
                                    </p:set>
                                    <p:animEffect transition="in" filter="diamond(in)">
                                      <p:cBhvr>
                                        <p:cTn id="10" dur="2000"/>
                                        <p:tgtEl>
                                          <p:spTgt spid="8195">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Effect transition="in" filter="diamond(in)">
                                      <p:cBhvr>
                                        <p:cTn id="13" dur="2000"/>
                                        <p:tgtEl>
                                          <p:spTgt spid="8195">
                                            <p:txEl>
                                              <p:pRg st="1" end="1"/>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8195">
                                            <p:txEl>
                                              <p:pRg st="2" end="2"/>
                                            </p:txEl>
                                          </p:spTgt>
                                        </p:tgtEl>
                                        <p:attrNameLst>
                                          <p:attrName>style.visibility</p:attrName>
                                        </p:attrNameLst>
                                      </p:cBhvr>
                                      <p:to>
                                        <p:strVal val="visible"/>
                                      </p:to>
                                    </p:set>
                                    <p:animEffect transition="in" filter="diamond(in)">
                                      <p:cBhvr>
                                        <p:cTn id="16" dur="2000"/>
                                        <p:tgtEl>
                                          <p:spTgt spid="8195">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8195">
                                            <p:txEl>
                                              <p:pRg st="3" end="3"/>
                                            </p:txEl>
                                          </p:spTgt>
                                        </p:tgtEl>
                                        <p:attrNameLst>
                                          <p:attrName>style.visibility</p:attrName>
                                        </p:attrNameLst>
                                      </p:cBhvr>
                                      <p:to>
                                        <p:strVal val="visible"/>
                                      </p:to>
                                    </p:set>
                                    <p:animEffect transition="in" filter="diamond(in)">
                                      <p:cBhvr>
                                        <p:cTn id="21" dur="2000"/>
                                        <p:tgtEl>
                                          <p:spTgt spid="8195">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grpId="0" nodeType="clickEffect">
                                  <p:stCondLst>
                                    <p:cond delay="0"/>
                                  </p:stCondLst>
                                  <p:childTnLst>
                                    <p:set>
                                      <p:cBhvr>
                                        <p:cTn id="25" dur="1" fill="hold">
                                          <p:stCondLst>
                                            <p:cond delay="0"/>
                                          </p:stCondLst>
                                        </p:cTn>
                                        <p:tgtEl>
                                          <p:spTgt spid="8195">
                                            <p:txEl>
                                              <p:pRg st="4" end="4"/>
                                            </p:txEl>
                                          </p:spTgt>
                                        </p:tgtEl>
                                        <p:attrNameLst>
                                          <p:attrName>style.visibility</p:attrName>
                                        </p:attrNameLst>
                                      </p:cBhvr>
                                      <p:to>
                                        <p:strVal val="visible"/>
                                      </p:to>
                                    </p:set>
                                    <p:animEffect transition="in" filter="diamond(in)">
                                      <p:cBhvr>
                                        <p:cTn id="26" dur="2000"/>
                                        <p:tgtEl>
                                          <p:spTgt spid="8195">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grpId="0" nodeType="clickEffect">
                                  <p:stCondLst>
                                    <p:cond delay="0"/>
                                  </p:stCondLst>
                                  <p:childTnLst>
                                    <p:set>
                                      <p:cBhvr>
                                        <p:cTn id="30" dur="1" fill="hold">
                                          <p:stCondLst>
                                            <p:cond delay="0"/>
                                          </p:stCondLst>
                                        </p:cTn>
                                        <p:tgtEl>
                                          <p:spTgt spid="8195">
                                            <p:txEl>
                                              <p:pRg st="5" end="5"/>
                                            </p:txEl>
                                          </p:spTgt>
                                        </p:tgtEl>
                                        <p:attrNameLst>
                                          <p:attrName>style.visibility</p:attrName>
                                        </p:attrNameLst>
                                      </p:cBhvr>
                                      <p:to>
                                        <p:strVal val="visible"/>
                                      </p:to>
                                    </p:set>
                                    <p:animEffect transition="in" filter="diamond(in)">
                                      <p:cBhvr>
                                        <p:cTn id="31" dur="2000"/>
                                        <p:tgtEl>
                                          <p:spTgt spid="8195">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grpId="0" nodeType="clickEffect">
                                  <p:stCondLst>
                                    <p:cond delay="0"/>
                                  </p:stCondLst>
                                  <p:childTnLst>
                                    <p:set>
                                      <p:cBhvr>
                                        <p:cTn id="35" dur="1" fill="hold">
                                          <p:stCondLst>
                                            <p:cond delay="0"/>
                                          </p:stCondLst>
                                        </p:cTn>
                                        <p:tgtEl>
                                          <p:spTgt spid="8195">
                                            <p:txEl>
                                              <p:pRg st="6" end="6"/>
                                            </p:txEl>
                                          </p:spTgt>
                                        </p:tgtEl>
                                        <p:attrNameLst>
                                          <p:attrName>style.visibility</p:attrName>
                                        </p:attrNameLst>
                                      </p:cBhvr>
                                      <p:to>
                                        <p:strVal val="visible"/>
                                      </p:to>
                                    </p:set>
                                    <p:animEffect transition="in" filter="diamond(in)">
                                      <p:cBhvr>
                                        <p:cTn id="36" dur="200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ldLvl="0" autoUpdateAnimBg="0"/>
      <p:bldP spid="8195" grpId="0" build="p"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a:extLst>
              <a:ext uri="{FF2B5EF4-FFF2-40B4-BE49-F238E27FC236}">
                <a16:creationId xmlns:a16="http://schemas.microsoft.com/office/drawing/2014/main" id="{D33832ED-D14C-4D71-A32E-0D24CB37C515}"/>
              </a:ext>
            </a:extLst>
          </p:cNvPr>
          <p:cNvSpPr>
            <a:spLocks noGrp="1"/>
          </p:cNvSpPr>
          <p:nvPr>
            <p:ph idx="4294967295"/>
          </p:nvPr>
        </p:nvSpPr>
        <p:spPr>
          <a:xfrm>
            <a:off x="695400" y="1268413"/>
            <a:ext cx="7596113" cy="4857750"/>
          </a:xfrm>
        </p:spPr>
        <p:txBody>
          <a:bodyPr/>
          <a:lstStyle/>
          <a:p>
            <a:pPr marL="0" indent="0">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16.2 </a:t>
            </a:r>
            <a:r>
              <a:rPr lang="zh-CN" altLang="en-US" sz="2400" b="1" dirty="0">
                <a:latin typeface="Times New Roman" panose="02020603050405020304" pitchFamily="18" charset="0"/>
                <a:cs typeface="Times New Roman" panose="02020603050405020304" pitchFamily="18" charset="0"/>
              </a:rPr>
              <a:t>住房支出和储蓄</a:t>
            </a:r>
            <a:endParaRPr lang="zh-CN" altLang="en-US" sz="2400" dirty="0">
              <a:latin typeface="Times New Roman" panose="02020603050405020304" pitchFamily="18" charset="0"/>
              <a:cs typeface="Times New Roman" panose="02020603050405020304" pitchFamily="18" charset="0"/>
            </a:endParaRPr>
          </a:p>
        </p:txBody>
      </p:sp>
      <p:pic>
        <p:nvPicPr>
          <p:cNvPr id="15364" name="图片 1">
            <a:extLst>
              <a:ext uri="{FF2B5EF4-FFF2-40B4-BE49-F238E27FC236}">
                <a16:creationId xmlns:a16="http://schemas.microsoft.com/office/drawing/2014/main" id="{0EB9B05B-9E1F-40A4-A64D-CB0B62C98D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772816"/>
            <a:ext cx="10135545"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图片 2">
            <a:extLst>
              <a:ext uri="{FF2B5EF4-FFF2-40B4-BE49-F238E27FC236}">
                <a16:creationId xmlns:a16="http://schemas.microsoft.com/office/drawing/2014/main" id="{EF0FCF6A-BDD6-4480-8734-4B4C676425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6432" y="2852936"/>
            <a:ext cx="9987109" cy="377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a:extLst>
              <a:ext uri="{FF2B5EF4-FFF2-40B4-BE49-F238E27FC236}">
                <a16:creationId xmlns:a16="http://schemas.microsoft.com/office/drawing/2014/main" id="{FB9BD49B-FC29-4846-BD13-7765972BEF88}"/>
              </a:ext>
            </a:extLst>
          </p:cNvPr>
          <p:cNvSpPr>
            <a:spLocks noGrp="1"/>
          </p:cNvSpPr>
          <p:nvPr>
            <p:ph idx="4294967295"/>
          </p:nvPr>
        </p:nvSpPr>
        <p:spPr>
          <a:xfrm>
            <a:off x="911424" y="1628799"/>
            <a:ext cx="10513168" cy="2448273"/>
          </a:xfrm>
        </p:spPr>
        <p:txBody>
          <a:bodyPr/>
          <a:lstStyle/>
          <a:p>
            <a:pPr marL="0" indent="0">
              <a:buNone/>
              <a:defRPr/>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16.2</a:t>
            </a:r>
            <a:r>
              <a:rPr lang="zh-CN" altLang="en-US" sz="2400" b="1" dirty="0">
                <a:latin typeface="Times New Roman" panose="02020603050405020304" pitchFamily="18" charset="0"/>
                <a:cs typeface="Times New Roman" panose="02020603050405020304" pitchFamily="18" charset="0"/>
              </a:rPr>
              <a:t>的几点说明</a:t>
            </a:r>
            <a:endParaRPr lang="zh-CN" altLang="en-US" sz="24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例</a:t>
            </a:r>
            <a:r>
              <a:rPr lang="en-US" altLang="zh-CN" sz="2000" dirty="0">
                <a:latin typeface="Times New Roman" panose="02020603050405020304" pitchFamily="18" charset="0"/>
                <a:cs typeface="Times New Roman" panose="02020603050405020304" pitchFamily="18" charset="0"/>
              </a:rPr>
              <a:t>16.2</a:t>
            </a:r>
            <a:r>
              <a:rPr lang="zh-CN" altLang="en-US" sz="2000" dirty="0">
                <a:latin typeface="Times New Roman" panose="02020603050405020304" pitchFamily="18" charset="0"/>
                <a:cs typeface="Times New Roman" panose="02020603050405020304" pitchFamily="18" charset="0"/>
              </a:rPr>
              <a:t>具有过度应用</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的明显特征。这里的问题在于这两个内生变量是由同一个经济单位选择的。因此，没有一个方程能独自成立。 </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另一个不正确使用</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的例子是，模型化每周学习小时数和每周工作小时数。每个学生都同时选择这些变量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可能是工作所挣工资 、学生的学习力、对大学的积极性等变量的函数 。 </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为了使</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有意义，</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中的每个方程都应该具有其他条件不变的独立于另一个方程的解释。</a:t>
            </a: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20AB90AE-2FD4-406A-935E-93A7FD079D0C}"/>
              </a:ext>
            </a:extLst>
          </p:cNvPr>
          <p:cNvSpPr>
            <a:spLocks noGrp="1"/>
          </p:cNvSpPr>
          <p:nvPr>
            <p:ph type="title" idx="4294967295"/>
          </p:nvPr>
        </p:nvSpPr>
        <p:spPr>
          <a:xfrm>
            <a:off x="551384" y="1144724"/>
            <a:ext cx="8229600" cy="628092"/>
          </a:xfrm>
        </p:spPr>
        <p:txBody>
          <a:bodyPr/>
          <a:lstStyle/>
          <a:p>
            <a:pPr algn="l" eaLnBrk="1" hangingPunct="1"/>
            <a:r>
              <a:rPr lang="zh-CN" altLang="en-US" sz="3600" b="1" dirty="0">
                <a:solidFill>
                  <a:schemeClr val="tx1"/>
                </a:solidFill>
                <a:latin typeface="Times New Roman" panose="02020603050405020304" pitchFamily="18" charset="0"/>
                <a:cs typeface="Times New Roman" panose="02020603050405020304" pitchFamily="18" charset="0"/>
              </a:rPr>
              <a:t>二、联立方程模型分类与偏误</a:t>
            </a:r>
            <a:endParaRPr lang="en-US" altLang="zh-CN" sz="3600" b="1" dirty="0">
              <a:solidFill>
                <a:schemeClr val="tx1"/>
              </a:solidFill>
              <a:latin typeface="Times New Roman" panose="02020603050405020304" pitchFamily="18" charset="0"/>
              <a:cs typeface="Times New Roman" panose="02020603050405020304" pitchFamily="18" charset="0"/>
            </a:endParaRPr>
          </a:p>
        </p:txBody>
      </p:sp>
      <p:sp>
        <p:nvSpPr>
          <p:cNvPr id="16387" name="内容占位符 2">
            <a:extLst>
              <a:ext uri="{FF2B5EF4-FFF2-40B4-BE49-F238E27FC236}">
                <a16:creationId xmlns:a16="http://schemas.microsoft.com/office/drawing/2014/main" id="{782EDA6B-C317-43C1-AD55-E51279239D04}"/>
              </a:ext>
            </a:extLst>
          </p:cNvPr>
          <p:cNvSpPr>
            <a:spLocks noGrp="1"/>
          </p:cNvSpPr>
          <p:nvPr>
            <p:ph idx="4294967295"/>
          </p:nvPr>
        </p:nvSpPr>
        <p:spPr>
          <a:xfrm>
            <a:off x="623392" y="1772816"/>
            <a:ext cx="11233248" cy="4896544"/>
          </a:xfrm>
        </p:spPr>
        <p:txBody>
          <a:bodyPr/>
          <a:lstStyle/>
          <a:p>
            <a:pPr marL="0" indent="0">
              <a:buNone/>
              <a:defRPr/>
            </a:pPr>
            <a:r>
              <a:rPr lang="en-US" altLang="zh-CN" sz="2800" b="1"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、联立方程模型分类</a:t>
            </a:r>
            <a:endParaRPr lang="en-US" altLang="zh-CN" sz="2400" b="1" dirty="0">
              <a:latin typeface="Times New Roman" panose="02020603050405020304" pitchFamily="18" charset="0"/>
              <a:cs typeface="Times New Roman" panose="02020603050405020304" pitchFamily="18" charset="0"/>
            </a:endParaRPr>
          </a:p>
          <a:p>
            <a:pPr marL="0" indent="0">
              <a:buNone/>
              <a:defRPr/>
            </a:pPr>
            <a:r>
              <a:rPr lang="zh-CN" altLang="zh-CN" sz="2400" dirty="0"/>
              <a:t>联立方程模型的分类</a:t>
            </a:r>
            <a:r>
              <a:rPr lang="zh-CN" altLang="en-US" sz="2400" dirty="0"/>
              <a:t>：</a:t>
            </a:r>
            <a:r>
              <a:rPr lang="zh-CN" altLang="zh-CN" sz="2400" dirty="0"/>
              <a:t>结构模型，简化型模型，递归模型</a:t>
            </a:r>
          </a:p>
          <a:p>
            <a:pPr marL="0" indent="0">
              <a:buNone/>
              <a:defRPr/>
            </a:pP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a:t>
            </a:r>
            <a:r>
              <a:rPr lang="zh-CN" altLang="zh-CN" sz="2000" dirty="0">
                <a:latin typeface="Times New Roman" panose="02020603050405020304" pitchFamily="18" charset="0"/>
                <a:cs typeface="Times New Roman" panose="02020603050405020304" pitchFamily="18" charset="0"/>
              </a:rPr>
              <a:t>结构模型（</a:t>
            </a:r>
            <a:r>
              <a:rPr lang="en-US" altLang="zh-CN" sz="2000" dirty="0">
                <a:latin typeface="Times New Roman" panose="02020603050405020304" pitchFamily="18" charset="0"/>
                <a:cs typeface="Times New Roman" panose="02020603050405020304" pitchFamily="18" charset="0"/>
              </a:rPr>
              <a:t>structural model</a:t>
            </a:r>
            <a:r>
              <a:rPr lang="zh-CN" altLang="zh-CN" sz="2000" dirty="0">
                <a:latin typeface="Times New Roman" panose="02020603050405020304" pitchFamily="18" charset="0"/>
                <a:cs typeface="Times New Roman" panose="02020603050405020304" pitchFamily="18" charset="0"/>
              </a:rPr>
              <a:t>）：把内生变量表述为其他内生变量、前定变量与随机误差项的方程体系</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注意：</a:t>
            </a:r>
            <a:r>
              <a:rPr lang="zh-CN" altLang="zh-CN" sz="2000" dirty="0"/>
              <a:t>内生变量与外生变量的划分不是绝对的，随着新的行为方程的加入，外生变量可以转化为内生变量；随着行为方程的减少，内生变量也可以转化为外生变量。</a:t>
            </a:r>
            <a:endParaRPr lang="en-US" altLang="zh-CN" sz="2000" dirty="0">
              <a:latin typeface="Times New Roman" panose="02020603050405020304" pitchFamily="18" charset="0"/>
              <a:cs typeface="Times New Roman" panose="02020603050405020304" pitchFamily="18" charset="0"/>
            </a:endParaRPr>
          </a:p>
          <a:p>
            <a:pPr marL="0" indent="0">
              <a:buNone/>
              <a:defRPr/>
            </a:pPr>
            <a:endParaRPr lang="en-US" altLang="zh-CN" sz="2000" dirty="0">
              <a:latin typeface="Times New Roman" panose="02020603050405020304" pitchFamily="18" charset="0"/>
              <a:cs typeface="Times New Roman" panose="02020603050405020304" pitchFamily="18" charset="0"/>
            </a:endParaRPr>
          </a:p>
        </p:txBody>
      </p:sp>
      <p:pic>
        <p:nvPicPr>
          <p:cNvPr id="17412" name="图片 1">
            <a:extLst>
              <a:ext uri="{FF2B5EF4-FFF2-40B4-BE49-F238E27FC236}">
                <a16:creationId xmlns:a16="http://schemas.microsoft.com/office/drawing/2014/main" id="{AD9636AB-F4D9-4AA8-A3E7-A2960F6138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3259001"/>
            <a:ext cx="772795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a:extLst>
              <a:ext uri="{FF2B5EF4-FFF2-40B4-BE49-F238E27FC236}">
                <a16:creationId xmlns:a16="http://schemas.microsoft.com/office/drawing/2014/main" id="{FFAD04FB-4629-4679-9097-5921B00C2C58}"/>
              </a:ext>
            </a:extLst>
          </p:cNvPr>
          <p:cNvSpPr>
            <a:spLocks noGrp="1"/>
          </p:cNvSpPr>
          <p:nvPr>
            <p:ph idx="4294967295"/>
          </p:nvPr>
        </p:nvSpPr>
        <p:spPr>
          <a:xfrm>
            <a:off x="275692" y="1268760"/>
            <a:ext cx="11640616" cy="4640262"/>
          </a:xfrm>
        </p:spPr>
        <p:txBody>
          <a:bodyPr/>
          <a:lstStyle/>
          <a:p>
            <a:pPr marL="0" indent="0">
              <a:buNone/>
            </a:pP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简化型模型（</a:t>
            </a:r>
            <a:r>
              <a:rPr lang="en-US" altLang="zh-CN" sz="2400" dirty="0">
                <a:latin typeface="Times New Roman" panose="02020603050405020304" pitchFamily="18" charset="0"/>
                <a:cs typeface="Times New Roman" panose="02020603050405020304" pitchFamily="18" charset="0"/>
              </a:rPr>
              <a:t>reduced-form equations</a:t>
            </a:r>
            <a:r>
              <a:rPr lang="zh-CN" altLang="zh-CN" sz="2400" dirty="0">
                <a:latin typeface="Times New Roman" panose="02020603050405020304" pitchFamily="18" charset="0"/>
                <a:cs typeface="Times New Roman" panose="02020603050405020304" pitchFamily="18" charset="0"/>
              </a:rPr>
              <a:t>）：把内生变量只表示为前定变量与随机误差项函数的联立模型</a:t>
            </a:r>
            <a:r>
              <a:rPr lang="zh-CN" altLang="en-US" sz="2400" dirty="0">
                <a:latin typeface="Times New Roman" panose="02020603050405020304" pitchFamily="18" charset="0"/>
                <a:cs typeface="Times New Roman" panose="02020603050405020304" pitchFamily="18" charset="0"/>
              </a:rPr>
              <a:t>。</a:t>
            </a:r>
            <a:endParaRPr lang="en-US" altLang="zh-CN" sz="2400" b="1" dirty="0">
              <a:solidFill>
                <a:srgbClr val="23029A"/>
              </a:solidFill>
              <a:latin typeface="Times New Roman" panose="02020603050405020304" pitchFamily="18" charset="0"/>
              <a:cs typeface="Times New Roman" panose="02020603050405020304" pitchFamily="18" charset="0"/>
            </a:endParaRPr>
          </a:p>
          <a:p>
            <a:endParaRPr lang="zh-CN" altLang="en-US" dirty="0"/>
          </a:p>
        </p:txBody>
      </p:sp>
      <p:pic>
        <p:nvPicPr>
          <p:cNvPr id="18436" name="图片 1">
            <a:extLst>
              <a:ext uri="{FF2B5EF4-FFF2-40B4-BE49-F238E27FC236}">
                <a16:creationId xmlns:a16="http://schemas.microsoft.com/office/drawing/2014/main" id="{0CDFBC8E-C36F-4A8D-955F-6FC99E111F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2204863"/>
            <a:ext cx="7920880" cy="441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a:extLst>
              <a:ext uri="{FF2B5EF4-FFF2-40B4-BE49-F238E27FC236}">
                <a16:creationId xmlns:a16="http://schemas.microsoft.com/office/drawing/2014/main" id="{B8535D24-AABD-4F35-BC3C-75D360FA75E4}"/>
              </a:ext>
            </a:extLst>
          </p:cNvPr>
          <p:cNvSpPr>
            <a:spLocks noGrp="1"/>
          </p:cNvSpPr>
          <p:nvPr>
            <p:ph idx="4294967295"/>
          </p:nvPr>
        </p:nvSpPr>
        <p:spPr>
          <a:xfrm>
            <a:off x="623392" y="1417638"/>
            <a:ext cx="10873208" cy="4708525"/>
          </a:xfrm>
        </p:spPr>
        <p:txBody>
          <a:bodyPr/>
          <a:lstStyle/>
          <a:p>
            <a:pPr marL="0" indent="0">
              <a:buNone/>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a:t>
            </a:r>
            <a:r>
              <a:rPr lang="zh-CN" altLang="zh-CN" sz="2400" b="1" dirty="0">
                <a:latin typeface="Times New Roman" panose="02020603050405020304" pitchFamily="18" charset="0"/>
                <a:cs typeface="Times New Roman" panose="02020603050405020304" pitchFamily="18" charset="0"/>
              </a:rPr>
              <a:t>递归模型（</a:t>
            </a:r>
            <a:r>
              <a:rPr lang="en-US" altLang="zh-CN" sz="2400" b="1" dirty="0">
                <a:latin typeface="Times New Roman" panose="02020603050405020304" pitchFamily="18" charset="0"/>
                <a:cs typeface="Times New Roman" panose="02020603050405020304" pitchFamily="18" charset="0"/>
              </a:rPr>
              <a:t>recursive system</a:t>
            </a:r>
            <a:r>
              <a:rPr lang="zh-CN" altLang="zh-CN" sz="2400" b="1" dirty="0">
                <a:latin typeface="Times New Roman" panose="02020603050405020304" pitchFamily="18" charset="0"/>
                <a:cs typeface="Times New Roman" panose="02020603050405020304" pitchFamily="18" charset="0"/>
              </a:rPr>
              <a:t>）</a:t>
            </a:r>
            <a:r>
              <a:rPr lang="zh-CN" altLang="zh-CN" sz="2400" dirty="0">
                <a:latin typeface="Times New Roman" panose="02020603050405020304" pitchFamily="18" charset="0"/>
                <a:cs typeface="Times New Roman" panose="02020603050405020304" pitchFamily="18" charset="0"/>
              </a:rPr>
              <a:t>：在结构方程体系中每个内生变量只是前定变量和比其序号低的内生变量的函数。</a:t>
            </a:r>
            <a:endParaRPr lang="en-US" altLang="zh-CN" sz="2400" b="1" dirty="0">
              <a:solidFill>
                <a:srgbClr val="23029A"/>
              </a:solidFill>
              <a:latin typeface="Times New Roman" panose="02020603050405020304" pitchFamily="18" charset="0"/>
              <a:cs typeface="Times New Roman" panose="02020603050405020304" pitchFamily="18" charset="0"/>
            </a:endParaRPr>
          </a:p>
        </p:txBody>
      </p:sp>
      <p:pic>
        <p:nvPicPr>
          <p:cNvPr id="19460" name="图片 1">
            <a:extLst>
              <a:ext uri="{FF2B5EF4-FFF2-40B4-BE49-F238E27FC236}">
                <a16:creationId xmlns:a16="http://schemas.microsoft.com/office/drawing/2014/main" id="{19E28947-BB57-40BC-B8B3-7563029714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2348880"/>
            <a:ext cx="9126625" cy="385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a:extLst>
              <a:ext uri="{FF2B5EF4-FFF2-40B4-BE49-F238E27FC236}">
                <a16:creationId xmlns:a16="http://schemas.microsoft.com/office/drawing/2014/main" id="{75E0CDEB-D464-4CE9-8C27-EC8806A35407}"/>
              </a:ext>
            </a:extLst>
          </p:cNvPr>
          <p:cNvSpPr>
            <a:spLocks noGrp="1"/>
          </p:cNvSpPr>
          <p:nvPr>
            <p:ph idx="4294967295"/>
          </p:nvPr>
        </p:nvSpPr>
        <p:spPr>
          <a:xfrm>
            <a:off x="767408" y="1186683"/>
            <a:ext cx="9433048" cy="513804"/>
          </a:xfrm>
        </p:spPr>
        <p:txBody>
          <a:bodyPr/>
          <a:lstStyle/>
          <a:p>
            <a:pPr marL="0" indent="0">
              <a:buNone/>
            </a:pPr>
            <a:r>
              <a:rPr lang="en-US" altLang="zh-CN" sz="2800" b="1" dirty="0">
                <a:latin typeface="Times New Roman" panose="02020603050405020304" pitchFamily="18" charset="0"/>
                <a:cs typeface="Times New Roman" panose="02020603050405020304" pitchFamily="18" charset="0"/>
              </a:rPr>
              <a:t>2</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OLS</a:t>
            </a:r>
            <a:r>
              <a:rPr lang="zh-CN" altLang="en-US" sz="2800" b="1" dirty="0">
                <a:latin typeface="Times New Roman" panose="02020603050405020304" pitchFamily="18" charset="0"/>
                <a:cs typeface="Times New Roman" panose="02020603050405020304" pitchFamily="18" charset="0"/>
              </a:rPr>
              <a:t>中的联立性偏误</a:t>
            </a:r>
          </a:p>
        </p:txBody>
      </p:sp>
      <p:pic>
        <p:nvPicPr>
          <p:cNvPr id="20484" name="图片 1">
            <a:extLst>
              <a:ext uri="{FF2B5EF4-FFF2-40B4-BE49-F238E27FC236}">
                <a16:creationId xmlns:a16="http://schemas.microsoft.com/office/drawing/2014/main" id="{D2355238-2A28-4731-B09B-A04201BE80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3" y="1700808"/>
            <a:ext cx="9689627" cy="233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图片 2">
            <a:extLst>
              <a:ext uri="{FF2B5EF4-FFF2-40B4-BE49-F238E27FC236}">
                <a16:creationId xmlns:a16="http://schemas.microsoft.com/office/drawing/2014/main" id="{56AC5A40-8FD5-4F7B-A117-B7FC846534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3432" y="4077072"/>
            <a:ext cx="9433048" cy="25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图片 1">
            <a:extLst>
              <a:ext uri="{FF2B5EF4-FFF2-40B4-BE49-F238E27FC236}">
                <a16:creationId xmlns:a16="http://schemas.microsoft.com/office/drawing/2014/main" id="{E637FC47-FBB6-4137-968B-790FDBF2FC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209979"/>
            <a:ext cx="8784976" cy="564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31" name="图片 1">
            <a:extLst>
              <a:ext uri="{FF2B5EF4-FFF2-40B4-BE49-F238E27FC236}">
                <a16:creationId xmlns:a16="http://schemas.microsoft.com/office/drawing/2014/main" id="{D90AF993-BF4C-48DE-A51A-925B32F84B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268760"/>
            <a:ext cx="10610928"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2B406F-1F61-4B47-BA29-9F6BB7F5B7F9}"/>
              </a:ext>
            </a:extLst>
          </p:cNvPr>
          <p:cNvSpPr>
            <a:spLocks noGrp="1" noRot="1" noChangeArrowheads="1"/>
          </p:cNvSpPr>
          <p:nvPr>
            <p:ph type="title" idx="4294967295"/>
          </p:nvPr>
        </p:nvSpPr>
        <p:spPr>
          <a:xfrm>
            <a:off x="623392" y="1124744"/>
            <a:ext cx="8556426" cy="720080"/>
          </a:xfrm>
        </p:spPr>
        <p:txBody>
          <a:bodyPr/>
          <a:lstStyle/>
          <a:p>
            <a:pPr algn="l" eaLnBrk="1" hangingPunct="1"/>
            <a:r>
              <a:rPr lang="zh-CN" altLang="en-US" sz="3600" b="1" dirty="0">
                <a:solidFill>
                  <a:schemeClr val="tx1"/>
                </a:solidFill>
                <a:latin typeface="Times New Roman" panose="02020603050405020304" pitchFamily="18" charset="0"/>
                <a:cs typeface="Times New Roman" panose="02020603050405020304" pitchFamily="18" charset="0"/>
              </a:rPr>
              <a:t>三、结构方程的识别和估计</a:t>
            </a:r>
            <a:endParaRPr lang="en-US" altLang="zh-CN" sz="3600" b="1" dirty="0">
              <a:solidFill>
                <a:schemeClr val="tx1"/>
              </a:solidFill>
              <a:latin typeface="Times New Roman" panose="02020603050405020304" pitchFamily="18" charset="0"/>
              <a:cs typeface="Times New Roman" panose="02020603050405020304" pitchFamily="18" charset="0"/>
            </a:endParaRPr>
          </a:p>
        </p:txBody>
      </p:sp>
      <p:sp>
        <p:nvSpPr>
          <p:cNvPr id="18435" name="Rectangle 3">
            <a:extLst>
              <a:ext uri="{FF2B5EF4-FFF2-40B4-BE49-F238E27FC236}">
                <a16:creationId xmlns:a16="http://schemas.microsoft.com/office/drawing/2014/main" id="{BEB6FF77-2AD8-44B5-BA9E-B63C4EA7FD90}"/>
              </a:ext>
            </a:extLst>
          </p:cNvPr>
          <p:cNvSpPr>
            <a:spLocks noGrp="1" noRot="1" noChangeArrowheads="1"/>
          </p:cNvSpPr>
          <p:nvPr>
            <p:ph idx="4294967295"/>
          </p:nvPr>
        </p:nvSpPr>
        <p:spPr>
          <a:xfrm>
            <a:off x="695400" y="1916832"/>
            <a:ext cx="10873208" cy="4824412"/>
          </a:xfrm>
        </p:spPr>
        <p:txBody>
          <a:bodyPr/>
          <a:lstStyle/>
          <a:p>
            <a:pPr marL="0" indent="0">
              <a:buNone/>
              <a:defRPr/>
            </a:pPr>
            <a:r>
              <a:rPr lang="en-US" altLang="zh-CN" sz="2800" b="1" dirty="0">
                <a:latin typeface="+mn-ea"/>
              </a:rPr>
              <a:t>1</a:t>
            </a:r>
            <a:r>
              <a:rPr lang="zh-CN" altLang="en-US" sz="2800" b="1" dirty="0">
                <a:latin typeface="+mn-ea"/>
              </a:rPr>
              <a:t>、两方程联立模型的识别</a:t>
            </a:r>
            <a:endParaRPr lang="en-US" altLang="zh-CN" sz="2800" b="1" dirty="0">
              <a:latin typeface="+mn-ea"/>
            </a:endParaRPr>
          </a:p>
          <a:p>
            <a:pPr marL="0" indent="0">
              <a:buNone/>
              <a:defRPr/>
            </a:pPr>
            <a:r>
              <a:rPr lang="zh-CN" altLang="en-US" sz="2000" dirty="0">
                <a:latin typeface="Times New Roman" panose="02020603050405020304" pitchFamily="18" charset="0"/>
                <a:cs typeface="Times New Roman" panose="02020603050405020304" pitchFamily="18" charset="0"/>
              </a:rPr>
              <a:t>    上节讨论了，联立方程组中应用</a:t>
            </a:r>
            <a:r>
              <a:rPr lang="en-US" altLang="zh-CN" sz="2000" dirty="0">
                <a:latin typeface="Times New Roman" panose="02020603050405020304" pitchFamily="18" charset="0"/>
                <a:cs typeface="Times New Roman" panose="02020603050405020304" pitchFamily="18" charset="0"/>
              </a:rPr>
              <a:t>OLS</a:t>
            </a:r>
            <a:r>
              <a:rPr lang="zh-CN" altLang="en-US" sz="2000" dirty="0">
                <a:latin typeface="Times New Roman" panose="02020603050405020304" pitchFamily="18" charset="0"/>
                <a:cs typeface="Times New Roman" panose="02020603050405020304" pitchFamily="18" charset="0"/>
              </a:rPr>
              <a:t>法估计其中一个结构方程是有偏误和不一致的。第</a:t>
            </a:r>
            <a:r>
              <a:rPr lang="en-US" altLang="zh-CN"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章则应用两阶段最小二乘法来解决内生性解释变量的问题。</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现在阐明怎样在</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中应用</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法。这里</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的运作过程与第</a:t>
            </a:r>
            <a:r>
              <a:rPr lang="en-US" altLang="zh-CN"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章相似。区别在于，由于对每个内生变量都设定了结构方程，所以立即能看出是否有足够的</a:t>
            </a:r>
            <a:r>
              <a:rPr lang="en-US" altLang="zh-CN" sz="2000" dirty="0">
                <a:latin typeface="Times New Roman" panose="02020603050405020304" pitchFamily="18" charset="0"/>
                <a:cs typeface="Times New Roman" panose="02020603050405020304" pitchFamily="18" charset="0"/>
              </a:rPr>
              <a:t>IV</a:t>
            </a:r>
            <a:r>
              <a:rPr lang="zh-CN" altLang="en-US" sz="2000" dirty="0">
                <a:latin typeface="Times New Roman" panose="02020603050405020304" pitchFamily="18" charset="0"/>
                <a:cs typeface="Times New Roman" panose="02020603050405020304" pitchFamily="18" charset="0"/>
              </a:rPr>
              <a:t>估计每个方程。</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000" dirty="0">
                <a:latin typeface="Times New Roman" panose="02020603050405020304" pitchFamily="18" charset="0"/>
                <a:cs typeface="Times New Roman" panose="02020603050405020304" pitchFamily="18" charset="0"/>
              </a:rPr>
              <a:t>    当用</a:t>
            </a:r>
            <a:r>
              <a:rPr lang="en-US" altLang="zh-CN" sz="2000" dirty="0">
                <a:latin typeface="Times New Roman" panose="02020603050405020304" pitchFamily="18" charset="0"/>
                <a:cs typeface="Times New Roman" panose="02020603050405020304" pitchFamily="18" charset="0"/>
              </a:rPr>
              <a:t>OLS</a:t>
            </a:r>
            <a:r>
              <a:rPr lang="zh-CN" altLang="en-US" sz="2000" dirty="0">
                <a:latin typeface="Times New Roman" panose="02020603050405020304" pitchFamily="18" charset="0"/>
                <a:cs typeface="Times New Roman" panose="02020603050405020304" pitchFamily="18" charset="0"/>
              </a:rPr>
              <a:t>估计模型时，关键的识别条件是每个解释变量都与误差项无关。如</a:t>
            </a:r>
            <a:r>
              <a:rPr lang="en-US" altLang="zh-CN" sz="2000" dirty="0">
                <a:latin typeface="Times New Roman" panose="02020603050405020304" pitchFamily="18" charset="0"/>
                <a:cs typeface="Times New Roman" panose="02020603050405020304" pitchFamily="18" charset="0"/>
              </a:rPr>
              <a:t>16.2</a:t>
            </a:r>
            <a:r>
              <a:rPr lang="zh-CN" altLang="en-US" sz="2000" dirty="0">
                <a:latin typeface="Times New Roman" panose="02020603050405020304" pitchFamily="18" charset="0"/>
                <a:cs typeface="Times New Roman" panose="02020603050405020304" pitchFamily="18" charset="0"/>
              </a:rPr>
              <a:t>节所证明的那样，这个重要条件对</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而言一般不再成立。</a:t>
            </a:r>
            <a:endParaRPr lang="en-US" altLang="zh-CN" sz="2000" dirty="0">
              <a:latin typeface="Times New Roman" panose="02020603050405020304" pitchFamily="18" charset="0"/>
              <a:cs typeface="Times New Roman" panose="02020603050405020304" pitchFamily="18" charset="0"/>
            </a:endParaRPr>
          </a:p>
          <a:p>
            <a:pPr marL="0" indent="0">
              <a:buNone/>
              <a:defRPr/>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但如果有一些工具变量，则仍能识别或一致地估计一个</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方程中的参数，就像存在遗漏变量或测量误差的情况一样。</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325EE975-411D-4880-9EDA-0602BA03D7D3}"/>
              </a:ext>
            </a:extLst>
          </p:cNvPr>
          <p:cNvSpPr>
            <a:spLocks noGrp="1" noRot="1" noChangeArrowheads="1"/>
          </p:cNvSpPr>
          <p:nvPr>
            <p:ph type="body" sz="half" idx="4294967295"/>
          </p:nvPr>
        </p:nvSpPr>
        <p:spPr>
          <a:xfrm>
            <a:off x="911424" y="1341438"/>
            <a:ext cx="11280576" cy="863426"/>
          </a:xfrm>
        </p:spPr>
        <p:txBody>
          <a:bodyPr/>
          <a:lstStyle/>
          <a:p>
            <a:pPr marL="0" indent="0">
              <a:buNone/>
              <a:defRPr/>
            </a:pPr>
            <a:r>
              <a:rPr lang="en-US" altLang="zh-CN" sz="2800" b="1" dirty="0">
                <a:solidFill>
                  <a:srgbClr val="23029A"/>
                </a:solidFill>
                <a:latin typeface="+mn-ea"/>
              </a:rPr>
              <a:t>1</a:t>
            </a:r>
            <a:r>
              <a:rPr lang="zh-CN" altLang="en-US" sz="2800" b="1" dirty="0">
                <a:solidFill>
                  <a:srgbClr val="23029A"/>
                </a:solidFill>
                <a:latin typeface="+mn-ea"/>
              </a:rPr>
              <a:t>、两方程联立模型的识别</a:t>
            </a:r>
            <a:r>
              <a:rPr lang="en-US" altLang="zh-CN" sz="2800" b="1" dirty="0">
                <a:solidFill>
                  <a:srgbClr val="23029A"/>
                </a:solidFill>
                <a:latin typeface="+mn-ea"/>
              </a:rPr>
              <a:t>-</a:t>
            </a:r>
            <a:r>
              <a:rPr lang="zh-CN" altLang="en-US" sz="2800" b="1" dirty="0">
                <a:solidFill>
                  <a:srgbClr val="23029A"/>
                </a:solidFill>
                <a:latin typeface="Times New Roman" panose="02020603050405020304" pitchFamily="18" charset="0"/>
                <a:cs typeface="Times New Roman" panose="02020603050405020304" pitchFamily="18" charset="0"/>
              </a:rPr>
              <a:t>续</a:t>
            </a:r>
            <a:endParaRPr lang="en-US" altLang="zh-CN" sz="2800" b="1" dirty="0">
              <a:solidFill>
                <a:srgbClr val="23029A"/>
              </a:solidFill>
              <a:latin typeface="Times New Roman" panose="02020603050405020304" pitchFamily="18" charset="0"/>
              <a:cs typeface="Times New Roman" panose="02020603050405020304" pitchFamily="18" charset="0"/>
            </a:endParaRPr>
          </a:p>
          <a:p>
            <a:pPr marL="0" indent="0">
              <a:buNone/>
              <a:defRPr/>
            </a:pPr>
            <a:r>
              <a:rPr lang="zh-CN" altLang="en-US" sz="2000" b="1" dirty="0">
                <a:solidFill>
                  <a:srgbClr val="23029A"/>
                </a:solidFill>
                <a:latin typeface="Times New Roman" panose="02020603050405020304" pitchFamily="18" charset="0"/>
                <a:cs typeface="Times New Roman" panose="02020603050405020304" pitchFamily="18" charset="0"/>
              </a:rPr>
              <a:t>（</a:t>
            </a:r>
            <a:r>
              <a:rPr lang="en-US" altLang="zh-CN" sz="2000" b="1" dirty="0">
                <a:solidFill>
                  <a:srgbClr val="23029A"/>
                </a:solidFill>
                <a:latin typeface="Times New Roman" panose="02020603050405020304" pitchFamily="18" charset="0"/>
                <a:cs typeface="Times New Roman" panose="02020603050405020304" pitchFamily="18" charset="0"/>
              </a:rPr>
              <a:t>1</a:t>
            </a:r>
            <a:r>
              <a:rPr lang="zh-CN" altLang="en-US" sz="2000" b="1" dirty="0">
                <a:solidFill>
                  <a:srgbClr val="23029A"/>
                </a:solidFill>
                <a:latin typeface="Times New Roman" panose="02020603050405020304" pitchFamily="18" charset="0"/>
                <a:cs typeface="Times New Roman" panose="02020603050405020304" pitchFamily="18" charset="0"/>
              </a:rPr>
              <a:t>） 简单的供给和需求的例子</a:t>
            </a:r>
            <a:endParaRPr lang="en-US" altLang="zh-CN" sz="2000" b="1" dirty="0">
              <a:solidFill>
                <a:srgbClr val="23029A"/>
              </a:solidFill>
              <a:latin typeface="Times New Roman" panose="02020603050405020304" pitchFamily="18" charset="0"/>
              <a:cs typeface="Times New Roman" panose="02020603050405020304" pitchFamily="18" charset="0"/>
            </a:endParaRPr>
          </a:p>
        </p:txBody>
      </p:sp>
      <p:pic>
        <p:nvPicPr>
          <p:cNvPr id="24580" name="图片 2">
            <a:extLst>
              <a:ext uri="{FF2B5EF4-FFF2-40B4-BE49-F238E27FC236}">
                <a16:creationId xmlns:a16="http://schemas.microsoft.com/office/drawing/2014/main" id="{F76BF20A-B69C-4BE2-841A-00F131048B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7278" y="2276872"/>
            <a:ext cx="10239394"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内容占位符 2">
            <a:extLst>
              <a:ext uri="{FF2B5EF4-FFF2-40B4-BE49-F238E27FC236}">
                <a16:creationId xmlns:a16="http://schemas.microsoft.com/office/drawing/2014/main" id="{0495D972-C681-4729-9CC4-01B61DF3A70C}"/>
              </a:ext>
            </a:extLst>
          </p:cNvPr>
          <p:cNvSpPr>
            <a:spLocks noGrp="1"/>
          </p:cNvSpPr>
          <p:nvPr>
            <p:ph idx="4294967295"/>
          </p:nvPr>
        </p:nvSpPr>
        <p:spPr>
          <a:xfrm>
            <a:off x="1127448" y="1417638"/>
            <a:ext cx="10513168" cy="4708525"/>
          </a:xfrm>
        </p:spPr>
        <p:txBody>
          <a:bodyPr/>
          <a:lstStyle/>
          <a:p>
            <a:pPr marL="0" indent="0">
              <a:buNone/>
            </a:pPr>
            <a:r>
              <a:rPr lang="zh-CN" altLang="en-US" sz="2400" dirty="0"/>
              <a:t>本章将分析两种数据集。</a:t>
            </a:r>
            <a:endParaRPr lang="en-US" altLang="zh-CN" sz="2400" dirty="0"/>
          </a:p>
          <a:p>
            <a:pPr marL="0" indent="0">
              <a:buNone/>
            </a:pPr>
            <a:r>
              <a:rPr lang="zh-CN" altLang="en-US" sz="2400" dirty="0"/>
              <a:t> </a:t>
            </a:r>
            <a:r>
              <a:rPr lang="zh-CN" altLang="en-US" sz="2400" u="sng" dirty="0"/>
              <a:t>一种数据集是，独立混合横截面数据</a:t>
            </a:r>
            <a:r>
              <a:rPr lang="zh-CN" altLang="en-US" sz="2400" dirty="0"/>
              <a:t>，它是在不同时点（经常但并不一定是不同年份）从大的总体里进行随机抽样的结果。</a:t>
            </a:r>
            <a:endParaRPr lang="en-US" altLang="zh-CN" sz="2400" dirty="0"/>
          </a:p>
          <a:p>
            <a:pPr marL="0" indent="0">
              <a:buNone/>
            </a:pPr>
            <a:r>
              <a:rPr lang="zh-CN" altLang="en-US" sz="2400" u="sng" dirty="0"/>
              <a:t>另一种数据集是，面板数据集</a:t>
            </a:r>
            <a:r>
              <a:rPr lang="zh-CN" altLang="en-US" sz="2400" dirty="0"/>
              <a:t>，它虽然兼有横截面和时间序列维度，但在一些重要方面却不同于独立混合横截面，如要想收集面板数据，有时又称纵列数据，我们要在不同时间跟踪 （或试图跟踪）相同的一些个人、 家庭 、企业、城市、州或别的什么单位。</a:t>
            </a:r>
            <a:endParaRPr lang="en-US" altLang="zh-CN" sz="2400" dirty="0"/>
          </a:p>
          <a:p>
            <a:pPr marL="0" indent="0">
              <a:buNone/>
            </a:pPr>
            <a:endParaRPr lang="zh-CN" alt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229D5CC-508E-4DA1-BBCB-998975369C2F}"/>
              </a:ext>
            </a:extLst>
          </p:cNvPr>
          <p:cNvSpPr>
            <a:spLocks noGrp="1"/>
          </p:cNvSpPr>
          <p:nvPr>
            <p:ph idx="4294967295"/>
          </p:nvPr>
        </p:nvSpPr>
        <p:spPr>
          <a:xfrm>
            <a:off x="407368" y="1268760"/>
            <a:ext cx="10363200" cy="576064"/>
          </a:xfrm>
        </p:spPr>
        <p:txBody>
          <a:bodyPr/>
          <a:lstStyle/>
          <a:p>
            <a:pPr marL="0" indent="0">
              <a:buNone/>
              <a:defRPr/>
            </a:pPr>
            <a:r>
              <a:rPr lang="en-US" altLang="zh-CN" sz="2800" b="1" dirty="0">
                <a:solidFill>
                  <a:srgbClr val="23029A"/>
                </a:solidFill>
                <a:latin typeface="+mn-ea"/>
              </a:rPr>
              <a:t>1</a:t>
            </a:r>
            <a:r>
              <a:rPr lang="zh-CN" altLang="en-US" sz="2800" b="1" dirty="0">
                <a:solidFill>
                  <a:srgbClr val="23029A"/>
                </a:solidFill>
                <a:latin typeface="+mn-ea"/>
              </a:rPr>
              <a:t>、两方程联立模型的识别</a:t>
            </a:r>
            <a:r>
              <a:rPr lang="en-US" altLang="zh-CN" sz="2800" b="1" dirty="0">
                <a:solidFill>
                  <a:srgbClr val="23029A"/>
                </a:solidFill>
                <a:latin typeface="+mn-ea"/>
              </a:rPr>
              <a:t>-</a:t>
            </a:r>
            <a:r>
              <a:rPr lang="zh-CN" altLang="en-US" sz="2800" b="1" dirty="0">
                <a:solidFill>
                  <a:srgbClr val="23029A"/>
                </a:solidFill>
                <a:latin typeface="Times New Roman" panose="02020603050405020304" pitchFamily="18" charset="0"/>
                <a:cs typeface="Times New Roman" panose="02020603050405020304" pitchFamily="18" charset="0"/>
              </a:rPr>
              <a:t>续</a:t>
            </a:r>
            <a:endParaRPr lang="en-US" altLang="zh-CN" sz="2800" b="1" dirty="0">
              <a:solidFill>
                <a:srgbClr val="23029A"/>
              </a:solidFill>
              <a:latin typeface="Times New Roman" panose="02020603050405020304" pitchFamily="18" charset="0"/>
              <a:cs typeface="Times New Roman" panose="02020603050405020304" pitchFamily="18" charset="0"/>
            </a:endParaRPr>
          </a:p>
          <a:p>
            <a:pPr marL="0" indent="0">
              <a:buNone/>
              <a:defRPr/>
            </a:pPr>
            <a:endParaRPr lang="zh-CN" altLang="en-US" dirty="0"/>
          </a:p>
        </p:txBody>
      </p:sp>
      <p:pic>
        <p:nvPicPr>
          <p:cNvPr id="25604" name="图片 3">
            <a:extLst>
              <a:ext uri="{FF2B5EF4-FFF2-40B4-BE49-F238E27FC236}">
                <a16:creationId xmlns:a16="http://schemas.microsoft.com/office/drawing/2014/main" id="{13DEF903-33AF-45C2-AE32-C0E9A703A4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376" y="1873002"/>
            <a:ext cx="11481156" cy="39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F3827F-ED08-4EED-90EC-D453A8EF3403}"/>
              </a:ext>
            </a:extLst>
          </p:cNvPr>
          <p:cNvSpPr>
            <a:spLocks noGrp="1"/>
          </p:cNvSpPr>
          <p:nvPr>
            <p:ph idx="4294967295"/>
          </p:nvPr>
        </p:nvSpPr>
        <p:spPr>
          <a:xfrm>
            <a:off x="407368" y="1196752"/>
            <a:ext cx="9480376" cy="1003250"/>
          </a:xfrm>
        </p:spPr>
        <p:txBody>
          <a:bodyPr/>
          <a:lstStyle/>
          <a:p>
            <a:pPr marL="0" indent="0">
              <a:buNone/>
              <a:defRPr/>
            </a:pPr>
            <a:r>
              <a:rPr lang="en-US" altLang="zh-CN" sz="2800" b="1" dirty="0">
                <a:latin typeface="+mn-ea"/>
              </a:rPr>
              <a:t>1</a:t>
            </a:r>
            <a:r>
              <a:rPr lang="zh-CN" altLang="en-US" sz="2800" b="1" dirty="0">
                <a:latin typeface="+mn-ea"/>
              </a:rPr>
              <a:t>、两方程联立模型的识别</a:t>
            </a:r>
            <a:r>
              <a:rPr lang="en-US" altLang="zh-CN" sz="2800" b="1" dirty="0">
                <a:latin typeface="+mn-ea"/>
              </a:rPr>
              <a:t>-</a:t>
            </a:r>
            <a:r>
              <a:rPr lang="zh-CN" altLang="en-US" sz="2800" b="1" dirty="0">
                <a:latin typeface="Times New Roman" panose="02020603050405020304" pitchFamily="18" charset="0"/>
                <a:cs typeface="Times New Roman" panose="02020603050405020304" pitchFamily="18" charset="0"/>
              </a:rPr>
              <a:t>续</a:t>
            </a:r>
            <a:endParaRPr lang="en-US" altLang="zh-CN" sz="2800" b="1" dirty="0">
              <a:latin typeface="Times New Roman" panose="02020603050405020304" pitchFamily="18" charset="0"/>
              <a:cs typeface="Times New Roman" panose="02020603050405020304" pitchFamily="18" charset="0"/>
            </a:endParaRPr>
          </a:p>
          <a:p>
            <a:pPr marL="0" indent="0">
              <a:buNone/>
              <a:defRPr/>
            </a:pP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 一般的两方程模型</a:t>
            </a:r>
            <a:endParaRPr lang="zh-CN" altLang="en-US" sz="2400" dirty="0"/>
          </a:p>
        </p:txBody>
      </p:sp>
      <p:pic>
        <p:nvPicPr>
          <p:cNvPr id="26628" name="图片 3">
            <a:extLst>
              <a:ext uri="{FF2B5EF4-FFF2-40B4-BE49-F238E27FC236}">
                <a16:creationId xmlns:a16="http://schemas.microsoft.com/office/drawing/2014/main" id="{BD39818C-55A8-4B9A-899D-C33DD348F3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3" y="2132856"/>
            <a:ext cx="10225137" cy="859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4">
            <a:extLst>
              <a:ext uri="{FF2B5EF4-FFF2-40B4-BE49-F238E27FC236}">
                <a16:creationId xmlns:a16="http://schemas.microsoft.com/office/drawing/2014/main" id="{177026B3-6236-4012-A9A0-0C94783D56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2852936"/>
            <a:ext cx="10343403" cy="39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图片 1">
            <a:extLst>
              <a:ext uri="{FF2B5EF4-FFF2-40B4-BE49-F238E27FC236}">
                <a16:creationId xmlns:a16="http://schemas.microsoft.com/office/drawing/2014/main" id="{994EE3B2-DB06-4F50-9148-E8B6082285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120669"/>
            <a:ext cx="10336327" cy="573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文本占位符 3">
            <a:extLst>
              <a:ext uri="{FF2B5EF4-FFF2-40B4-BE49-F238E27FC236}">
                <a16:creationId xmlns:a16="http://schemas.microsoft.com/office/drawing/2014/main" id="{A32DADB4-6FD0-4586-8FF1-400236BD1B27}"/>
              </a:ext>
            </a:extLst>
          </p:cNvPr>
          <p:cNvSpPr>
            <a:spLocks noGrp="1"/>
          </p:cNvSpPr>
          <p:nvPr>
            <p:ph type="body" sz="half" idx="4294967295"/>
          </p:nvPr>
        </p:nvSpPr>
        <p:spPr>
          <a:xfrm>
            <a:off x="479376" y="1196752"/>
            <a:ext cx="8064500" cy="431378"/>
          </a:xfrm>
        </p:spPr>
        <p:txBody>
          <a:bodyPr/>
          <a:lstStyle/>
          <a:p>
            <a:pPr marL="0" indent="0">
              <a:buNone/>
            </a:pPr>
            <a:r>
              <a:rPr lang="zh-CN" altLang="en-US" sz="2000" b="1" dirty="0">
                <a:latin typeface="Times New Roman" panose="02020603050405020304" pitchFamily="18" charset="0"/>
                <a:cs typeface="Times New Roman" panose="02020603050405020304" pitchFamily="18" charset="0"/>
              </a:rPr>
              <a:t>例</a:t>
            </a:r>
            <a:r>
              <a:rPr lang="en-US" altLang="zh-CN" sz="2000" b="1" dirty="0">
                <a:latin typeface="Times New Roman" panose="02020603050405020304" pitchFamily="18" charset="0"/>
                <a:cs typeface="Times New Roman" panose="02020603050405020304" pitchFamily="18" charset="0"/>
              </a:rPr>
              <a:t>16.3 </a:t>
            </a:r>
            <a:r>
              <a:rPr lang="zh-CN" altLang="en-US" sz="2000" b="1" dirty="0">
                <a:latin typeface="Times New Roman" panose="02020603050405020304" pitchFamily="18" charset="0"/>
                <a:cs typeface="Times New Roman" panose="02020603050405020304" pitchFamily="18" charset="0"/>
              </a:rPr>
              <a:t>已婚工作妇女的劳动供给</a:t>
            </a:r>
            <a:endParaRPr lang="en-US" altLang="zh-CN" sz="2000" b="1" dirty="0">
              <a:latin typeface="Times New Roman" panose="02020603050405020304" pitchFamily="18" charset="0"/>
              <a:cs typeface="Times New Roman" panose="02020603050405020304" pitchFamily="18" charset="0"/>
            </a:endParaRPr>
          </a:p>
          <a:p>
            <a:pPr marL="0" indent="0">
              <a:buNone/>
            </a:pPr>
            <a:r>
              <a:rPr lang="zh-CN" altLang="en-US" sz="2000" b="1" dirty="0">
                <a:latin typeface="Times New Roman" panose="02020603050405020304" pitchFamily="18" charset="0"/>
                <a:cs typeface="Times New Roman" panose="02020603050405020304" pitchFamily="18" charset="0"/>
              </a:rPr>
              <a:t>   </a:t>
            </a:r>
            <a:endParaRPr lang="zh-CN" altLang="en-US" dirty="0"/>
          </a:p>
        </p:txBody>
      </p:sp>
      <p:pic>
        <p:nvPicPr>
          <p:cNvPr id="29700" name="图片 2">
            <a:extLst>
              <a:ext uri="{FF2B5EF4-FFF2-40B4-BE49-F238E27FC236}">
                <a16:creationId xmlns:a16="http://schemas.microsoft.com/office/drawing/2014/main" id="{2F7B441D-E3EF-47E5-BEF5-13D1A2972E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416" y="1625178"/>
            <a:ext cx="10873208" cy="512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图片 1">
            <a:extLst>
              <a:ext uri="{FF2B5EF4-FFF2-40B4-BE49-F238E27FC236}">
                <a16:creationId xmlns:a16="http://schemas.microsoft.com/office/drawing/2014/main" id="{B7BA18B4-BA51-4688-9BB6-91BB1263A4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81" y="1412776"/>
            <a:ext cx="11464838"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内容占位符 2">
            <a:extLst>
              <a:ext uri="{FF2B5EF4-FFF2-40B4-BE49-F238E27FC236}">
                <a16:creationId xmlns:a16="http://schemas.microsoft.com/office/drawing/2014/main" id="{C1CA46BB-78A7-4EBC-B8AE-D94BA4CD2019}"/>
              </a:ext>
            </a:extLst>
          </p:cNvPr>
          <p:cNvSpPr>
            <a:spLocks noGrp="1"/>
          </p:cNvSpPr>
          <p:nvPr>
            <p:ph idx="4294967295"/>
          </p:nvPr>
        </p:nvSpPr>
        <p:spPr>
          <a:xfrm>
            <a:off x="695400" y="1484313"/>
            <a:ext cx="11161240" cy="4641850"/>
          </a:xfrm>
        </p:spPr>
        <p:txBody>
          <a:bodyPr/>
          <a:lstStyle/>
          <a:p>
            <a:pPr marL="0" indent="0">
              <a:buNone/>
            </a:pPr>
            <a:r>
              <a:rPr lang="zh-CN" altLang="en-US" sz="2400" b="1" dirty="0">
                <a:solidFill>
                  <a:srgbClr val="23029A"/>
                </a:solidFill>
                <a:latin typeface="Times New Roman" panose="02020603050405020304" pitchFamily="18" charset="0"/>
                <a:cs typeface="Times New Roman" panose="02020603050405020304" pitchFamily="18" charset="0"/>
              </a:rPr>
              <a:t>例</a:t>
            </a:r>
            <a:r>
              <a:rPr lang="en-US" altLang="zh-CN" sz="2400" b="1" dirty="0">
                <a:solidFill>
                  <a:srgbClr val="23029A"/>
                </a:solidFill>
                <a:latin typeface="Times New Roman" panose="02020603050405020304" pitchFamily="18" charset="0"/>
                <a:cs typeface="Times New Roman" panose="02020603050405020304" pitchFamily="18" charset="0"/>
              </a:rPr>
              <a:t>16.3</a:t>
            </a:r>
            <a:r>
              <a:rPr lang="zh-CN" altLang="en-US" sz="2400" b="1" dirty="0">
                <a:solidFill>
                  <a:srgbClr val="23029A"/>
                </a:solidFill>
              </a:rPr>
              <a:t>的说明</a:t>
            </a:r>
            <a:endParaRPr lang="en-US" altLang="zh-CN" sz="2400" b="1" dirty="0">
              <a:solidFill>
                <a:srgbClr val="23029A"/>
              </a:solidFill>
            </a:endParaRPr>
          </a:p>
          <a:p>
            <a:pPr marL="0" indent="0">
              <a:buNone/>
            </a:pPr>
            <a:r>
              <a:rPr lang="zh-CN" altLang="en-US" sz="2000" dirty="0"/>
              <a:t>例</a:t>
            </a:r>
            <a:r>
              <a:rPr lang="en-US" altLang="zh-CN" sz="2000" dirty="0">
                <a:latin typeface="Times New Roman" panose="02020603050405020304" pitchFamily="18" charset="0"/>
                <a:cs typeface="Times New Roman" panose="02020603050405020304" pitchFamily="18" charset="0"/>
              </a:rPr>
              <a:t>16.3</a:t>
            </a:r>
            <a:r>
              <a:rPr lang="zh-CN" altLang="en-US" sz="2000" dirty="0"/>
              <a:t> 所关心总体为已婚 的工作妇女（所以均衡的工作小时数为正）。这就排除了已婚但又选择不在外工作的妇女群。在模型中包括这部分妇女会带来一些困难。 </a:t>
            </a:r>
            <a:endParaRPr lang="en-US" altLang="zh-CN" sz="2000" dirty="0"/>
          </a:p>
          <a:p>
            <a:pPr marL="0" indent="0">
              <a:buNone/>
            </a:pPr>
            <a:r>
              <a:rPr lang="zh-CN" altLang="en-US" sz="2000" dirty="0"/>
              <a:t>例如，如果一个妇女不工作，就不能观察到她的工资报价。 第</a:t>
            </a:r>
            <a:r>
              <a:rPr lang="en-US" altLang="zh-CN" sz="2000" dirty="0"/>
              <a:t>17</a:t>
            </a:r>
            <a:r>
              <a:rPr lang="zh-CN" altLang="en-US" sz="2000" dirty="0"/>
              <a:t>章会讨论这些问题；但现在必须仅针对 </a:t>
            </a:r>
            <a:r>
              <a:rPr lang="en-US" altLang="zh-CN" sz="2000" dirty="0"/>
              <a:t>hours</a:t>
            </a:r>
            <a:r>
              <a:rPr lang="zh-CN" altLang="en-US" sz="2000" dirty="0"/>
              <a:t>＞</a:t>
            </a:r>
            <a:r>
              <a:rPr lang="en-US" altLang="zh-CN" sz="2000" dirty="0"/>
              <a:t>0</a:t>
            </a:r>
            <a:r>
              <a:rPr lang="zh-CN" altLang="en-US" sz="2000" dirty="0"/>
              <a:t>的已婚妇女考虑方程（</a:t>
            </a:r>
            <a:r>
              <a:rPr lang="en-US" altLang="zh-CN" sz="2000" dirty="0"/>
              <a:t>16.19</a:t>
            </a:r>
            <a:r>
              <a:rPr lang="zh-CN" altLang="en-US" sz="2000" dirty="0"/>
              <a:t>）和（</a:t>
            </a:r>
            <a:r>
              <a:rPr lang="en-US" altLang="zh-CN" sz="2000" dirty="0"/>
              <a:t>16.20</a:t>
            </a:r>
            <a:r>
              <a:rPr lang="zh-CN" altLang="en-US" sz="2000" dirty="0"/>
              <a:t>） 。</a:t>
            </a:r>
            <a:endParaRPr lang="en-US" altLang="zh-CN"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a:extLst>
              <a:ext uri="{FF2B5EF4-FFF2-40B4-BE49-F238E27FC236}">
                <a16:creationId xmlns:a16="http://schemas.microsoft.com/office/drawing/2014/main" id="{57900022-3DFF-4162-A6B2-A77A43832D7E}"/>
              </a:ext>
            </a:extLst>
          </p:cNvPr>
          <p:cNvSpPr>
            <a:spLocks noGrp="1"/>
          </p:cNvSpPr>
          <p:nvPr>
            <p:ph idx="4294967295"/>
          </p:nvPr>
        </p:nvSpPr>
        <p:spPr>
          <a:xfrm>
            <a:off x="551384" y="1327151"/>
            <a:ext cx="8229600" cy="432519"/>
          </a:xfrm>
        </p:spPr>
        <p:txBody>
          <a:bodyPr/>
          <a:lstStyle/>
          <a:p>
            <a:pPr marL="0" indent="0">
              <a:buNone/>
              <a:defRPr/>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16.4 </a:t>
            </a:r>
            <a:r>
              <a:rPr lang="zh-CN" altLang="en-US" sz="2400" b="1" dirty="0"/>
              <a:t> 通货膨胀与开放度</a:t>
            </a:r>
            <a:endParaRPr lang="en-US" altLang="zh-CN" sz="2400" b="1" dirty="0"/>
          </a:p>
          <a:p>
            <a:pPr marL="0" indent="0">
              <a:buNone/>
              <a:defRPr/>
            </a:pPr>
            <a:br>
              <a:rPr lang="en-US" altLang="zh-CN" sz="2400" dirty="0"/>
            </a:br>
            <a:endParaRPr lang="zh-CN" altLang="en-US" sz="2400" dirty="0">
              <a:latin typeface="Times New Roman" panose="02020603050405020304" pitchFamily="18" charset="0"/>
              <a:cs typeface="Times New Roman" panose="02020603050405020304" pitchFamily="18" charset="0"/>
            </a:endParaRPr>
          </a:p>
        </p:txBody>
      </p:sp>
      <p:pic>
        <p:nvPicPr>
          <p:cNvPr id="32772" name="图片 1">
            <a:extLst>
              <a:ext uri="{FF2B5EF4-FFF2-40B4-BE49-F238E27FC236}">
                <a16:creationId xmlns:a16="http://schemas.microsoft.com/office/drawing/2014/main" id="{15B747A8-A075-4F9B-B974-294CC14717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1424" y="1844353"/>
            <a:ext cx="10795285" cy="4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图片 2">
            <a:extLst>
              <a:ext uri="{FF2B5EF4-FFF2-40B4-BE49-F238E27FC236}">
                <a16:creationId xmlns:a16="http://schemas.microsoft.com/office/drawing/2014/main" id="{067C9096-449F-45DF-A649-1A8A491D32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3463" y="2204864"/>
            <a:ext cx="11073246" cy="4199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内容占位符 1">
            <a:extLst>
              <a:ext uri="{FF2B5EF4-FFF2-40B4-BE49-F238E27FC236}">
                <a16:creationId xmlns:a16="http://schemas.microsoft.com/office/drawing/2014/main" id="{46E9B28A-91BB-4537-B458-28B9C32415B5}"/>
              </a:ext>
            </a:extLst>
          </p:cNvPr>
          <p:cNvSpPr>
            <a:spLocks noGrp="1"/>
          </p:cNvSpPr>
          <p:nvPr>
            <p:ph idx="4294967295"/>
          </p:nvPr>
        </p:nvSpPr>
        <p:spPr>
          <a:xfrm>
            <a:off x="695400" y="1284190"/>
            <a:ext cx="10945215" cy="5251450"/>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a:t>
            </a:r>
            <a:r>
              <a:rPr lang="zh-TW" altLang="en-US" sz="2400" b="1" dirty="0">
                <a:latin typeface="Times New Roman" panose="02020603050405020304" pitchFamily="18" charset="0"/>
                <a:ea typeface="宋体" panose="02010600030101010101" pitchFamily="2" charset="-122"/>
                <a:cs typeface="Times New Roman" panose="02020603050405020304" pitchFamily="18" charset="0"/>
              </a:rPr>
              <a:t>使用</a:t>
            </a:r>
            <a:r>
              <a:rPr lang="en-US" altLang="zh-TW" sz="2400" b="1"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SLS</a:t>
            </a:r>
            <a:r>
              <a:rPr lang="zh-TW" altLang="en-US" sz="2400" b="1" dirty="0">
                <a:latin typeface="Times New Roman" panose="02020603050405020304" pitchFamily="18" charset="0"/>
                <a:ea typeface="宋体" panose="02010600030101010101" pitchFamily="2" charset="-122"/>
                <a:cs typeface="Times New Roman" panose="02020603050405020304" pitchFamily="18" charset="0"/>
              </a:rPr>
              <a:t> 进行</a:t>
            </a:r>
            <a:r>
              <a:rPr lang="zh-CN" altLang="en-US" sz="2400" b="1" dirty="0">
                <a:latin typeface="Times New Roman" panose="02020603050405020304" pitchFamily="18" charset="0"/>
                <a:cs typeface="Times New Roman" panose="02020603050405020304" pitchFamily="18" charset="0"/>
              </a:rPr>
              <a:t>估计</a:t>
            </a:r>
            <a:endParaRPr lang="en-US" altLang="zh-CN" sz="2400" b="1" dirty="0">
              <a:latin typeface="Times New Roman" panose="02020603050405020304" pitchFamily="18" charset="0"/>
              <a:cs typeface="Times New Roman" panose="02020603050405020304" pitchFamily="18" charset="0"/>
            </a:endParaRPr>
          </a:p>
          <a:p>
            <a:pPr marL="0" indent="0">
              <a:buNone/>
            </a:pPr>
            <a:r>
              <a:rPr lang="zh-CN" altLang="en-US" sz="2000" dirty="0"/>
              <a:t>一旦决定哪个方程被识别，就可利用两阶段最小二乘法估计它。工具变量由任一方程中出现的外生变量</a:t>
            </a:r>
            <a:r>
              <a:rPr lang="zh-CN" altLang="en-US" sz="1800" dirty="0"/>
              <a:t>共同</a:t>
            </a:r>
            <a:r>
              <a:rPr lang="zh-CN" altLang="en-US" sz="2000" dirty="0"/>
              <a:t>构成</a:t>
            </a:r>
            <a:r>
              <a:rPr lang="zh-CN" altLang="en-US" sz="2400" dirty="0"/>
              <a:t>。</a:t>
            </a:r>
            <a:endParaRPr lang="en-US" altLang="zh-CN" sz="2400" dirty="0"/>
          </a:p>
          <a:p>
            <a:pPr marL="0" indent="0">
              <a:buNone/>
            </a:pPr>
            <a:r>
              <a:rPr lang="zh-CN" altLang="en-US" sz="2000" b="1" dirty="0">
                <a:latin typeface="Times New Roman" panose="02020603050405020304" pitchFamily="18" charset="0"/>
                <a:cs typeface="Times New Roman" panose="02020603050405020304" pitchFamily="18" charset="0"/>
              </a:rPr>
              <a:t>例</a:t>
            </a:r>
            <a:r>
              <a:rPr lang="en-US" altLang="zh-CN" sz="2000" b="1" dirty="0">
                <a:latin typeface="Times New Roman" panose="02020603050405020304" pitchFamily="18" charset="0"/>
                <a:cs typeface="Times New Roman" panose="02020603050405020304" pitchFamily="18" charset="0"/>
              </a:rPr>
              <a:t>16.5 </a:t>
            </a:r>
            <a:r>
              <a:rPr lang="zh-CN" altLang="en-US" sz="2000" b="1" dirty="0">
                <a:latin typeface="Times New Roman" panose="02020603050405020304" pitchFamily="18" charset="0"/>
                <a:cs typeface="Times New Roman" panose="02020603050405020304" pitchFamily="18" charset="0"/>
              </a:rPr>
              <a:t>已婚工作妇女的劳动供给</a:t>
            </a:r>
            <a:endParaRPr lang="en-US" altLang="zh-CN" sz="2000" b="1" dirty="0">
              <a:latin typeface="Times New Roman" panose="02020603050405020304" pitchFamily="18" charset="0"/>
              <a:cs typeface="Times New Roman" panose="02020603050405020304" pitchFamily="18" charset="0"/>
            </a:endParaRPr>
          </a:p>
        </p:txBody>
      </p:sp>
      <p:pic>
        <p:nvPicPr>
          <p:cNvPr id="34820" name="图片 2">
            <a:extLst>
              <a:ext uri="{FF2B5EF4-FFF2-40B4-BE49-F238E27FC236}">
                <a16:creationId xmlns:a16="http://schemas.microsoft.com/office/drawing/2014/main" id="{679EE194-9D88-482A-AB01-D9AECCA171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2852936"/>
            <a:ext cx="9073008" cy="389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图片 1">
            <a:extLst>
              <a:ext uri="{FF2B5EF4-FFF2-40B4-BE49-F238E27FC236}">
                <a16:creationId xmlns:a16="http://schemas.microsoft.com/office/drawing/2014/main" id="{C01ACE83-01F3-4352-B41E-FA543731CD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268760"/>
            <a:ext cx="10343149" cy="103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图片 2">
            <a:extLst>
              <a:ext uri="{FF2B5EF4-FFF2-40B4-BE49-F238E27FC236}">
                <a16:creationId xmlns:a16="http://schemas.microsoft.com/office/drawing/2014/main" id="{D1D6F004-DA8A-489E-AE8E-14FCD4DEFF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7408" y="2299120"/>
            <a:ext cx="10199132"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2">
            <a:extLst>
              <a:ext uri="{FF2B5EF4-FFF2-40B4-BE49-F238E27FC236}">
                <a16:creationId xmlns:a16="http://schemas.microsoft.com/office/drawing/2014/main" id="{2184ADB0-5DE2-42FD-98FB-0602B1360294}"/>
              </a:ext>
            </a:extLst>
          </p:cNvPr>
          <p:cNvSpPr>
            <a:spLocks noGrp="1"/>
          </p:cNvSpPr>
          <p:nvPr>
            <p:ph idx="4294967295"/>
          </p:nvPr>
        </p:nvSpPr>
        <p:spPr>
          <a:xfrm>
            <a:off x="623392" y="1268760"/>
            <a:ext cx="8229600" cy="432048"/>
          </a:xfrm>
        </p:spPr>
        <p:txBody>
          <a:bodyPr/>
          <a:lstStyle/>
          <a:p>
            <a:pPr marL="0" indent="0">
              <a:buNone/>
            </a:pPr>
            <a:r>
              <a:rPr lang="zh-CN" altLang="en-US" sz="2000" b="1" dirty="0">
                <a:latin typeface="Times New Roman" panose="02020603050405020304" pitchFamily="18" charset="0"/>
                <a:cs typeface="Times New Roman" panose="02020603050405020304" pitchFamily="18" charset="0"/>
              </a:rPr>
              <a:t>例</a:t>
            </a:r>
            <a:r>
              <a:rPr lang="en-US" altLang="zh-CN" sz="2000" b="1" dirty="0">
                <a:latin typeface="Times New Roman" panose="02020603050405020304" pitchFamily="18" charset="0"/>
                <a:cs typeface="Times New Roman" panose="02020603050405020304" pitchFamily="18" charset="0"/>
              </a:rPr>
              <a:t>16.6 </a:t>
            </a:r>
            <a:r>
              <a:rPr lang="zh-CN" altLang="en-US" sz="2000" b="1" dirty="0">
                <a:latin typeface="Times New Roman" panose="02020603050405020304" pitchFamily="18" charset="0"/>
                <a:cs typeface="Times New Roman" panose="02020603050405020304" pitchFamily="18" charset="0"/>
              </a:rPr>
              <a:t>通货膨胀与开放度</a:t>
            </a:r>
            <a:endParaRPr lang="en-US" altLang="zh-CN" sz="2000" b="1" dirty="0">
              <a:latin typeface="Times New Roman" panose="02020603050405020304" pitchFamily="18" charset="0"/>
              <a:cs typeface="Times New Roman" panose="02020603050405020304" pitchFamily="18" charset="0"/>
            </a:endParaRPr>
          </a:p>
          <a:p>
            <a:pPr marL="0" indent="0">
              <a:buNone/>
            </a:pPr>
            <a:endParaRPr lang="zh-CN" altLang="en-US" sz="2000" dirty="0">
              <a:latin typeface="Times New Roman" panose="02020603050405020304" pitchFamily="18" charset="0"/>
              <a:cs typeface="Times New Roman" panose="02020603050405020304" pitchFamily="18" charset="0"/>
            </a:endParaRPr>
          </a:p>
        </p:txBody>
      </p:sp>
      <p:pic>
        <p:nvPicPr>
          <p:cNvPr id="36868" name="图片 1">
            <a:extLst>
              <a:ext uri="{FF2B5EF4-FFF2-40B4-BE49-F238E27FC236}">
                <a16:creationId xmlns:a16="http://schemas.microsoft.com/office/drawing/2014/main" id="{68B3DFB0-EB81-4A43-930A-496FF5858A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772816"/>
            <a:ext cx="10441160" cy="474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467D5B5F-DF1F-4C3E-979D-491B8F8A37EC}"/>
              </a:ext>
            </a:extLst>
          </p:cNvPr>
          <p:cNvSpPr>
            <a:spLocks noGrp="1"/>
          </p:cNvSpPr>
          <p:nvPr>
            <p:ph type="title" idx="4294967295"/>
          </p:nvPr>
        </p:nvSpPr>
        <p:spPr>
          <a:xfrm>
            <a:off x="551384" y="1065932"/>
            <a:ext cx="8229600" cy="850900"/>
          </a:xfrm>
        </p:spPr>
        <p:txBody>
          <a:bodyPr/>
          <a:lstStyle/>
          <a:p>
            <a:pPr algn="l" eaLnBrk="1" hangingPunct="1"/>
            <a:r>
              <a:rPr lang="zh-CN" altLang="en-US" sz="3600" b="1" dirty="0">
                <a:solidFill>
                  <a:schemeClr val="tx1"/>
                </a:solidFill>
                <a:latin typeface="Times New Roman" panose="02020603050405020304" pitchFamily="18" charset="0"/>
                <a:cs typeface="Times New Roman" panose="02020603050405020304" pitchFamily="18" charset="0"/>
              </a:rPr>
              <a:t>一、联立方程模型的性质</a:t>
            </a:r>
            <a:endParaRPr lang="en-US" altLang="zh-CN" sz="3600" b="1" dirty="0">
              <a:solidFill>
                <a:schemeClr val="tx1"/>
              </a:solidFill>
              <a:latin typeface="Times New Roman" panose="02020603050405020304" pitchFamily="18" charset="0"/>
              <a:cs typeface="Times New Roman" panose="02020603050405020304" pitchFamily="18" charset="0"/>
            </a:endParaRPr>
          </a:p>
        </p:txBody>
      </p:sp>
      <p:sp>
        <p:nvSpPr>
          <p:cNvPr id="8195" name="内容占位符 2">
            <a:extLst>
              <a:ext uri="{FF2B5EF4-FFF2-40B4-BE49-F238E27FC236}">
                <a16:creationId xmlns:a16="http://schemas.microsoft.com/office/drawing/2014/main" id="{CAFAC5F8-32F1-4ECB-92CC-678A01B272DA}"/>
              </a:ext>
            </a:extLst>
          </p:cNvPr>
          <p:cNvSpPr>
            <a:spLocks noGrp="1"/>
          </p:cNvSpPr>
          <p:nvPr>
            <p:ph idx="4294967295"/>
          </p:nvPr>
        </p:nvSpPr>
        <p:spPr>
          <a:xfrm>
            <a:off x="767408" y="1916832"/>
            <a:ext cx="10945216" cy="3240360"/>
          </a:xfrm>
        </p:spPr>
        <p:txBody>
          <a:bodyPr/>
          <a:lstStyle/>
          <a:p>
            <a:pPr marL="0" indent="0">
              <a:buNone/>
              <a:defRPr/>
            </a:pPr>
            <a:r>
              <a:rPr lang="en-US" altLang="zh-CN" sz="2400" b="1"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、联立方程模型</a:t>
            </a:r>
            <a:endParaRPr lang="en-US" altLang="zh-CN" sz="2400" dirty="0">
              <a:latin typeface="Times New Roman" panose="02020603050405020304" pitchFamily="18" charset="0"/>
              <a:cs typeface="Times New Roman" panose="02020603050405020304" pitchFamily="18" charset="0"/>
            </a:endParaRPr>
          </a:p>
          <a:p>
            <a:pPr marL="0" indent="0">
              <a:buNone/>
              <a:defRPr/>
            </a:pPr>
            <a:r>
              <a:rPr lang="zh-CN" altLang="zh-CN" sz="2000" dirty="0"/>
              <a:t>有时</a:t>
            </a:r>
            <a:r>
              <a:rPr lang="zh-CN" altLang="en-US" sz="2000" dirty="0"/>
              <a:t>，</a:t>
            </a:r>
            <a:r>
              <a:rPr lang="zh-CN" altLang="zh-CN" sz="2000" dirty="0"/>
              <a:t>由于</a:t>
            </a:r>
            <a:r>
              <a:rPr lang="zh-CN" altLang="en-US" sz="2000" dirty="0"/>
              <a:t>经济中</a:t>
            </a:r>
            <a:r>
              <a:rPr lang="zh-CN" altLang="zh-CN" sz="2000" dirty="0"/>
              <a:t>两个变量之间存在双向因果关系，用单一方程模型就不能完整的描述这两个变量之间的关系。</a:t>
            </a:r>
            <a:endParaRPr lang="en-US" altLang="zh-CN" sz="2000" dirty="0"/>
          </a:p>
          <a:p>
            <a:pPr marL="0" indent="0">
              <a:buNone/>
              <a:defRPr/>
            </a:pPr>
            <a:r>
              <a:rPr lang="zh-CN" altLang="zh-CN" sz="2000" dirty="0"/>
              <a:t>有时为全面描述一项经济活动只用单一方程模型是不够的。这时应该用多个方程的组合来描述整个经济活动。从而引出联立方程模型的概念。</a:t>
            </a:r>
            <a:endParaRPr lang="en-US" altLang="zh-CN" sz="2000" dirty="0"/>
          </a:p>
          <a:p>
            <a:pPr marL="0" indent="0">
              <a:buNone/>
              <a:defRPr/>
            </a:pPr>
            <a:endParaRPr lang="zh-CN" altLang="zh-CN" sz="2000" dirty="0"/>
          </a:p>
          <a:p>
            <a:pPr marL="0" indent="0">
              <a:buNone/>
              <a:defRPr/>
            </a:pPr>
            <a:r>
              <a:rPr lang="zh-CN" altLang="en-US" sz="2000"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zh-CN" altLang="zh-CN" sz="2000" b="1" dirty="0">
                <a:latin typeface="Times New Roman" panose="02020603050405020304" pitchFamily="18" charset="0"/>
                <a:cs typeface="Times New Roman" panose="02020603050405020304" pitchFamily="18" charset="0"/>
              </a:rPr>
              <a:t>联立方程模型</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simultaneous-equations model</a:t>
            </a:r>
            <a:r>
              <a:rPr lang="zh-CN" altLang="en-US" sz="2000" b="1" dirty="0">
                <a:latin typeface="Times New Roman" panose="02020603050405020304" pitchFamily="18" charset="0"/>
                <a:cs typeface="Times New Roman" panose="02020603050405020304" pitchFamily="18" charset="0"/>
              </a:rPr>
              <a:t>）</a:t>
            </a:r>
            <a:r>
              <a:rPr lang="zh-CN" altLang="zh-CN"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0" indent="0">
              <a:buNone/>
              <a:defRPr/>
            </a:pPr>
            <a:r>
              <a:rPr lang="zh-CN" altLang="zh-CN" sz="2000" dirty="0">
                <a:latin typeface="Times New Roman" panose="02020603050405020304" pitchFamily="18" charset="0"/>
                <a:cs typeface="Times New Roman" panose="02020603050405020304" pitchFamily="18" charset="0"/>
              </a:rPr>
              <a:t>对于实际经济问题，描述变量间联立依存性的方程体系</a:t>
            </a:r>
            <a:r>
              <a:rPr lang="zh-CN" altLang="en-US" sz="2000" dirty="0">
                <a:latin typeface="Times New Roman" panose="02020603050405020304" pitchFamily="18" charset="0"/>
                <a:cs typeface="Times New Roman" panose="02020603050405020304" pitchFamily="18" charset="0"/>
              </a:rPr>
              <a:t>，称为</a:t>
            </a:r>
            <a:r>
              <a:rPr lang="zh-CN" altLang="zh-CN" sz="2000" b="1" dirty="0">
                <a:latin typeface="Times New Roman" panose="02020603050405020304" pitchFamily="18" charset="0"/>
                <a:cs typeface="Times New Roman" panose="02020603050405020304" pitchFamily="18" charset="0"/>
              </a:rPr>
              <a:t>联立方程模型</a:t>
            </a:r>
            <a:r>
              <a:rPr lang="zh-CN" altLang="en-US" sz="2000" b="1" dirty="0">
                <a:latin typeface="Times New Roman" panose="02020603050405020304" pitchFamily="18" charset="0"/>
                <a:cs typeface="Times New Roman" panose="02020603050405020304" pitchFamily="18" charset="0"/>
              </a:rPr>
              <a:t>。</a:t>
            </a:r>
            <a:endParaRPr lang="zh-CN" altLang="zh-CN" sz="2000" dirty="0">
              <a:latin typeface="Times New Roman" panose="02020603050405020304" pitchFamily="18" charset="0"/>
              <a:cs typeface="Times New Roman" panose="02020603050405020304" pitchFamily="18" charset="0"/>
            </a:endParaRPr>
          </a:p>
          <a:p>
            <a:pPr marL="0" indent="0">
              <a:buNone/>
              <a:defRPr/>
            </a:pPr>
            <a:endParaRPr lang="zh-CN" altLang="en-US" sz="2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C78D2FFC-CB7F-4BD0-B474-3C9485FC91D2}"/>
              </a:ext>
            </a:extLst>
          </p:cNvPr>
          <p:cNvSpPr>
            <a:spLocks noGrp="1"/>
          </p:cNvSpPr>
          <p:nvPr>
            <p:ph type="title" idx="4294967295"/>
          </p:nvPr>
        </p:nvSpPr>
        <p:spPr>
          <a:xfrm>
            <a:off x="839416" y="1124745"/>
            <a:ext cx="7425754" cy="720080"/>
          </a:xfrm>
        </p:spPr>
        <p:txBody>
          <a:bodyPr/>
          <a:lstStyle/>
          <a:p>
            <a:pPr algn="l"/>
            <a:r>
              <a:rPr lang="zh-CN" altLang="en-US" sz="3600" b="1" dirty="0">
                <a:solidFill>
                  <a:srgbClr val="23029A"/>
                </a:solidFill>
              </a:rPr>
              <a:t>四、多于两个方程的系统</a:t>
            </a:r>
          </a:p>
        </p:txBody>
      </p:sp>
      <p:sp>
        <p:nvSpPr>
          <p:cNvPr id="37891" name="内容占位符 1">
            <a:extLst>
              <a:ext uri="{FF2B5EF4-FFF2-40B4-BE49-F238E27FC236}">
                <a16:creationId xmlns:a16="http://schemas.microsoft.com/office/drawing/2014/main" id="{E478B40F-67F4-4AC1-BB0B-F24836EDE5CB}"/>
              </a:ext>
            </a:extLst>
          </p:cNvPr>
          <p:cNvSpPr>
            <a:spLocks noGrp="1"/>
          </p:cNvSpPr>
          <p:nvPr>
            <p:ph idx="4294967295"/>
          </p:nvPr>
        </p:nvSpPr>
        <p:spPr>
          <a:xfrm>
            <a:off x="839416" y="1844824"/>
            <a:ext cx="10729192" cy="4857750"/>
          </a:xfrm>
        </p:spPr>
        <p:txBody>
          <a:bodyPr/>
          <a:lstStyle/>
          <a:p>
            <a:pPr marL="0" indent="0">
              <a:buNone/>
            </a:pPr>
            <a:r>
              <a:rPr lang="en-US" altLang="zh-CN" sz="2400" b="1" dirty="0">
                <a:solidFill>
                  <a:srgbClr val="23029A"/>
                </a:solidFill>
                <a:latin typeface="Times New Roman" panose="02020603050405020304" pitchFamily="18" charset="0"/>
                <a:cs typeface="Times New Roman" panose="02020603050405020304" pitchFamily="18" charset="0"/>
              </a:rPr>
              <a:t>1</a:t>
            </a:r>
            <a:r>
              <a:rPr lang="zh-CN" altLang="en-US" sz="2400" b="1" dirty="0">
                <a:solidFill>
                  <a:srgbClr val="23029A"/>
                </a:solidFill>
                <a:latin typeface="Times New Roman" panose="02020603050405020304" pitchFamily="18" charset="0"/>
                <a:cs typeface="Times New Roman" panose="02020603050405020304" pitchFamily="18" charset="0"/>
              </a:rPr>
              <a:t>、三个及更多个方程联立模型的识别问题</a:t>
            </a:r>
            <a:endParaRPr lang="en-US" altLang="zh-CN" sz="2400" b="1" dirty="0">
              <a:solidFill>
                <a:srgbClr val="23029A"/>
              </a:solidFill>
              <a:latin typeface="Times New Roman" panose="02020603050405020304" pitchFamily="18" charset="0"/>
              <a:cs typeface="Times New Roman" panose="02020603050405020304" pitchFamily="18" charset="0"/>
            </a:endParaRPr>
          </a:p>
          <a:p>
            <a:pPr marL="0" indent="0">
              <a:buNone/>
            </a:pPr>
            <a:r>
              <a:rPr lang="zh-CN" altLang="en-US" sz="1800" dirty="0"/>
              <a:t>联立方程模型可由两个以上方程组成。</a:t>
            </a:r>
            <a:endParaRPr lang="en-US" altLang="zh-CN" sz="1800" dirty="0"/>
          </a:p>
          <a:p>
            <a:pPr marL="0" indent="0">
              <a:buNone/>
            </a:pPr>
            <a:r>
              <a:rPr lang="zh-CN" altLang="en-US" sz="1800" dirty="0"/>
              <a:t>研究这些模型的一般识别很困难</a:t>
            </a:r>
            <a:endParaRPr lang="en-US" altLang="zh-CN" sz="1800" dirty="0"/>
          </a:p>
          <a:p>
            <a:pPr marL="0" indent="0">
              <a:buNone/>
            </a:pPr>
            <a:r>
              <a:rPr lang="zh-CN" altLang="en-US" sz="1800" dirty="0"/>
              <a:t>并要用到矩阵代数 一旦 一般系</a:t>
            </a:r>
            <a:endParaRPr lang="en-US" altLang="zh-CN" sz="1800" dirty="0"/>
          </a:p>
          <a:p>
            <a:pPr marL="0" indent="0">
              <a:buNone/>
            </a:pPr>
            <a:r>
              <a:rPr lang="zh-CN" altLang="en-US" sz="1800" dirty="0"/>
              <a:t>统中的一 个方程被证明是可识别</a:t>
            </a:r>
            <a:endParaRPr lang="en-US" altLang="zh-CN" sz="1800" dirty="0"/>
          </a:p>
          <a:p>
            <a:pPr marL="0" indent="0">
              <a:buNone/>
            </a:pPr>
            <a:r>
              <a:rPr lang="zh-CN" altLang="en-US" sz="1800" dirty="0"/>
              <a:t>的，就可用</a:t>
            </a:r>
            <a:r>
              <a:rPr lang="en-US" altLang="zh-CN" sz="1800" dirty="0"/>
              <a:t>2SLS</a:t>
            </a:r>
            <a:r>
              <a:rPr lang="zh-CN" altLang="en-US" sz="1800" dirty="0"/>
              <a:t>估计它。</a:t>
            </a:r>
            <a:endParaRPr lang="en-US" altLang="zh-CN" sz="1800" dirty="0"/>
          </a:p>
          <a:p>
            <a:pPr marL="0" indent="0">
              <a:buNone/>
            </a:pPr>
            <a:endParaRPr lang="zh-CN" altLang="en-US" sz="2000" dirty="0"/>
          </a:p>
        </p:txBody>
      </p:sp>
      <p:pic>
        <p:nvPicPr>
          <p:cNvPr id="37892" name="图片 1">
            <a:extLst>
              <a:ext uri="{FF2B5EF4-FFF2-40B4-BE49-F238E27FC236}">
                <a16:creationId xmlns:a16="http://schemas.microsoft.com/office/drawing/2014/main" id="{C9FFBE5D-312F-47A3-B09A-FFD4109840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1824" y="2636912"/>
            <a:ext cx="7458075"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内容占位符 2">
            <a:extLst>
              <a:ext uri="{FF2B5EF4-FFF2-40B4-BE49-F238E27FC236}">
                <a16:creationId xmlns:a16="http://schemas.microsoft.com/office/drawing/2014/main" id="{D118F6AB-7BDB-4878-BABF-855D856CE8B0}"/>
              </a:ext>
            </a:extLst>
          </p:cNvPr>
          <p:cNvSpPr>
            <a:spLocks noGrp="1"/>
          </p:cNvSpPr>
          <p:nvPr>
            <p:ph idx="4294967295"/>
          </p:nvPr>
        </p:nvSpPr>
        <p:spPr>
          <a:xfrm>
            <a:off x="623392" y="1450975"/>
            <a:ext cx="11568608" cy="393849"/>
          </a:xfrm>
        </p:spPr>
        <p:txBody>
          <a:bodyPr/>
          <a:lstStyle/>
          <a:p>
            <a:pPr marL="0" indent="0">
              <a:buNone/>
            </a:pPr>
            <a:r>
              <a:rPr lang="en-US" altLang="zh-CN" sz="2400" b="1" dirty="0">
                <a:solidFill>
                  <a:srgbClr val="23029A"/>
                </a:solidFill>
                <a:latin typeface="Times New Roman" panose="02020603050405020304" pitchFamily="18" charset="0"/>
                <a:cs typeface="Times New Roman" panose="02020603050405020304" pitchFamily="18" charset="0"/>
              </a:rPr>
              <a:t>1</a:t>
            </a:r>
            <a:r>
              <a:rPr lang="zh-CN" altLang="en-US" sz="2400" b="1" dirty="0">
                <a:solidFill>
                  <a:srgbClr val="23029A"/>
                </a:solidFill>
                <a:latin typeface="Times New Roman" panose="02020603050405020304" pitchFamily="18" charset="0"/>
                <a:cs typeface="Times New Roman" panose="02020603050405020304" pitchFamily="18" charset="0"/>
              </a:rPr>
              <a:t>、三个及更多个方程联立模型的识别问题</a:t>
            </a:r>
            <a:r>
              <a:rPr lang="en-US" altLang="zh-CN" sz="2400" b="1" dirty="0">
                <a:solidFill>
                  <a:srgbClr val="23029A"/>
                </a:solidFill>
              </a:rPr>
              <a:t>-</a:t>
            </a:r>
            <a:r>
              <a:rPr lang="zh-CN" altLang="en-US" sz="2400" b="1" dirty="0">
                <a:solidFill>
                  <a:srgbClr val="23029A"/>
                </a:solidFill>
              </a:rPr>
              <a:t>续</a:t>
            </a:r>
            <a:endParaRPr lang="zh-CN" altLang="en-US" sz="2400" dirty="0"/>
          </a:p>
        </p:txBody>
      </p:sp>
      <p:pic>
        <p:nvPicPr>
          <p:cNvPr id="38916" name="图片 1">
            <a:extLst>
              <a:ext uri="{FF2B5EF4-FFF2-40B4-BE49-F238E27FC236}">
                <a16:creationId xmlns:a16="http://schemas.microsoft.com/office/drawing/2014/main" id="{D55754E3-9FE0-44F9-AA00-F5E376429C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875532"/>
            <a:ext cx="9577064" cy="490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内容占位符 2">
            <a:extLst>
              <a:ext uri="{FF2B5EF4-FFF2-40B4-BE49-F238E27FC236}">
                <a16:creationId xmlns:a16="http://schemas.microsoft.com/office/drawing/2014/main" id="{72C0BF83-EDBA-412C-BF26-9B5A81D152A0}"/>
              </a:ext>
            </a:extLst>
          </p:cNvPr>
          <p:cNvSpPr>
            <a:spLocks noGrp="1"/>
          </p:cNvSpPr>
          <p:nvPr>
            <p:ph idx="4294967295"/>
          </p:nvPr>
        </p:nvSpPr>
        <p:spPr>
          <a:xfrm>
            <a:off x="623392" y="1196753"/>
            <a:ext cx="7606208" cy="504056"/>
          </a:xfrm>
        </p:spPr>
        <p:txBody>
          <a:bodyPr/>
          <a:lstStyle/>
          <a:p>
            <a:pPr marL="0" indent="0">
              <a:buNone/>
            </a:pPr>
            <a:r>
              <a:rPr lang="en-US" altLang="zh-CN" sz="2400" b="1" dirty="0">
                <a:solidFill>
                  <a:srgbClr val="23029A"/>
                </a:solidFill>
                <a:latin typeface="Times New Roman" panose="02020603050405020304" pitchFamily="18" charset="0"/>
                <a:cs typeface="Times New Roman" panose="02020603050405020304" pitchFamily="18" charset="0"/>
              </a:rPr>
              <a:t>1</a:t>
            </a:r>
            <a:r>
              <a:rPr lang="zh-CN" altLang="en-US" sz="2400" b="1" dirty="0">
                <a:solidFill>
                  <a:srgbClr val="23029A"/>
                </a:solidFill>
                <a:latin typeface="Times New Roman" panose="02020603050405020304" pitchFamily="18" charset="0"/>
                <a:cs typeface="Times New Roman" panose="02020603050405020304" pitchFamily="18" charset="0"/>
              </a:rPr>
              <a:t>、三个及更多个方程联立模型的识别问题</a:t>
            </a:r>
            <a:r>
              <a:rPr lang="en-US" altLang="zh-CN" sz="2400" b="1" dirty="0">
                <a:solidFill>
                  <a:srgbClr val="23029A"/>
                </a:solidFill>
              </a:rPr>
              <a:t>-</a:t>
            </a:r>
            <a:r>
              <a:rPr lang="zh-CN" altLang="en-US" sz="2400" b="1" dirty="0">
                <a:solidFill>
                  <a:srgbClr val="23029A"/>
                </a:solidFill>
              </a:rPr>
              <a:t>续</a:t>
            </a:r>
            <a:endParaRPr lang="zh-CN" altLang="en-US" sz="2400" dirty="0"/>
          </a:p>
        </p:txBody>
      </p:sp>
      <p:pic>
        <p:nvPicPr>
          <p:cNvPr id="39940" name="图片 1">
            <a:extLst>
              <a:ext uri="{FF2B5EF4-FFF2-40B4-BE49-F238E27FC236}">
                <a16:creationId xmlns:a16="http://schemas.microsoft.com/office/drawing/2014/main" id="{4EFEDCBB-8C8E-4590-BDFB-191E02F9E4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880" y="1772816"/>
            <a:ext cx="11283840"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内容占位符 2">
            <a:extLst>
              <a:ext uri="{FF2B5EF4-FFF2-40B4-BE49-F238E27FC236}">
                <a16:creationId xmlns:a16="http://schemas.microsoft.com/office/drawing/2014/main" id="{396357BE-227A-40E7-96BA-2B1A39912561}"/>
              </a:ext>
            </a:extLst>
          </p:cNvPr>
          <p:cNvSpPr>
            <a:spLocks noGrp="1"/>
          </p:cNvSpPr>
          <p:nvPr>
            <p:ph idx="4294967295"/>
          </p:nvPr>
        </p:nvSpPr>
        <p:spPr>
          <a:xfrm>
            <a:off x="695400" y="1266825"/>
            <a:ext cx="11089232" cy="4859338"/>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、如何估计问题</a:t>
            </a:r>
            <a:endParaRPr lang="en-US" altLang="zh-CN" sz="2400" b="1"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无论</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有多少个方程，每个可识别的方程都可以用 </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估计！</a:t>
            </a:r>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某特定方程的工具可由在这个系统中任何地方出现的外生变量组成。对内生性、异方差性、序列相关性和过度识别约束的检验可像在第</a:t>
            </a:r>
            <a:r>
              <a:rPr lang="en-US" altLang="zh-CN" sz="2000" dirty="0">
                <a:latin typeface="Times New Roman" panose="02020603050405020304" pitchFamily="18" charset="0"/>
                <a:cs typeface="Times New Roman" panose="02020603050405020304" pitchFamily="18" charset="0"/>
              </a:rPr>
              <a:t>15</a:t>
            </a:r>
            <a:r>
              <a:rPr lang="zh-CN" altLang="en-US" sz="2000" dirty="0">
                <a:latin typeface="Times New Roman" panose="02020603050405020304" pitchFamily="18" charset="0"/>
                <a:cs typeface="Times New Roman" panose="02020603050405020304" pitchFamily="18" charset="0"/>
              </a:rPr>
              <a:t>章中那样进行。</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结果表明，对于任何一一个由两个或两个以上方程构成的系统，只要被正确设定并符合某些附加假定，系统估计方法一般都比用</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逐个地估计每一个方程更加有效。</a:t>
            </a:r>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背景下，最常见的系统估计法是三阶段最小二乘法。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0E2A9D95-EBC9-48D2-9A9A-07AA3D40EA5F}"/>
              </a:ext>
            </a:extLst>
          </p:cNvPr>
          <p:cNvSpPr>
            <a:spLocks noGrp="1"/>
          </p:cNvSpPr>
          <p:nvPr>
            <p:ph type="title" idx="4294967295"/>
          </p:nvPr>
        </p:nvSpPr>
        <p:spPr>
          <a:xfrm>
            <a:off x="695400" y="1214112"/>
            <a:ext cx="7653536" cy="607717"/>
          </a:xfrm>
        </p:spPr>
        <p:txBody>
          <a:bodyPr/>
          <a:lstStyle/>
          <a:p>
            <a:pPr algn="l"/>
            <a:r>
              <a:rPr lang="zh-CN" altLang="en-US" sz="3600" b="1" dirty="0"/>
              <a:t>五、时间序列的联立方程模型</a:t>
            </a:r>
          </a:p>
        </p:txBody>
      </p:sp>
      <p:sp>
        <p:nvSpPr>
          <p:cNvPr id="41987" name="内容占位符 2">
            <a:extLst>
              <a:ext uri="{FF2B5EF4-FFF2-40B4-BE49-F238E27FC236}">
                <a16:creationId xmlns:a16="http://schemas.microsoft.com/office/drawing/2014/main" id="{7082AAF7-28A7-4137-BBD5-99D66DBE5697}"/>
              </a:ext>
            </a:extLst>
          </p:cNvPr>
          <p:cNvSpPr>
            <a:spLocks noGrp="1"/>
          </p:cNvSpPr>
          <p:nvPr>
            <p:ph idx="4294967295"/>
          </p:nvPr>
        </p:nvSpPr>
        <p:spPr>
          <a:xfrm>
            <a:off x="827076" y="1812577"/>
            <a:ext cx="7390184" cy="432049"/>
          </a:xfrm>
        </p:spPr>
        <p:txBody>
          <a:bodyPr/>
          <a:lstStyle/>
          <a:p>
            <a:pPr marL="0" indent="0">
              <a:buNone/>
            </a:pPr>
            <a:r>
              <a:rPr lang="en-US" altLang="zh-CN" sz="2400" b="1" dirty="0">
                <a:solidFill>
                  <a:srgbClr val="23029A"/>
                </a:solidFill>
                <a:latin typeface="Times New Roman" panose="02020603050405020304" pitchFamily="18" charset="0"/>
                <a:cs typeface="Times New Roman" panose="02020603050405020304" pitchFamily="18" charset="0"/>
              </a:rPr>
              <a:t>1</a:t>
            </a:r>
            <a:r>
              <a:rPr lang="zh-CN" altLang="en-US" sz="2400" b="1" dirty="0">
                <a:solidFill>
                  <a:srgbClr val="23029A"/>
                </a:solidFill>
                <a:latin typeface="Times New Roman" panose="02020603050405020304" pitchFamily="18" charset="0"/>
                <a:cs typeface="Times New Roman" panose="02020603050405020304" pitchFamily="18" charset="0"/>
              </a:rPr>
              <a:t>、简单例子</a:t>
            </a:r>
            <a:endParaRPr lang="en-US" altLang="zh-CN" sz="2400" b="1" dirty="0">
              <a:solidFill>
                <a:srgbClr val="23029A"/>
              </a:solidFill>
              <a:latin typeface="Times New Roman" panose="02020603050405020304" pitchFamily="18" charset="0"/>
              <a:cs typeface="Times New Roman" panose="02020603050405020304" pitchFamily="18" charset="0"/>
            </a:endParaRPr>
          </a:p>
        </p:txBody>
      </p:sp>
      <p:pic>
        <p:nvPicPr>
          <p:cNvPr id="41988" name="图片 1">
            <a:extLst>
              <a:ext uri="{FF2B5EF4-FFF2-40B4-BE49-F238E27FC236}">
                <a16:creationId xmlns:a16="http://schemas.microsoft.com/office/drawing/2014/main" id="{70365A4D-F691-4140-8FFE-04CCCB9F97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2244626"/>
            <a:ext cx="9001000" cy="457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2" name="图片 1">
            <a:extLst>
              <a:ext uri="{FF2B5EF4-FFF2-40B4-BE49-F238E27FC236}">
                <a16:creationId xmlns:a16="http://schemas.microsoft.com/office/drawing/2014/main" id="{A32B3CC3-94DE-4ECC-8D14-9BF60AF6DD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268760"/>
            <a:ext cx="10104003"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图片 2">
            <a:extLst>
              <a:ext uri="{FF2B5EF4-FFF2-40B4-BE49-F238E27FC236}">
                <a16:creationId xmlns:a16="http://schemas.microsoft.com/office/drawing/2014/main" id="{DFCAB8C1-242B-4227-A4A8-A951559018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4565" y="5661248"/>
            <a:ext cx="9959987"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图片 1">
            <a:extLst>
              <a:ext uri="{FF2B5EF4-FFF2-40B4-BE49-F238E27FC236}">
                <a16:creationId xmlns:a16="http://schemas.microsoft.com/office/drawing/2014/main" id="{2AC46F3D-3F65-47A3-9074-E3CF2BFFF5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1196752"/>
            <a:ext cx="9073008" cy="5578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内容占位符 2">
            <a:extLst>
              <a:ext uri="{FF2B5EF4-FFF2-40B4-BE49-F238E27FC236}">
                <a16:creationId xmlns:a16="http://schemas.microsoft.com/office/drawing/2014/main" id="{A0A444D1-4197-4FEE-A201-D71AD3E7A2C6}"/>
              </a:ext>
            </a:extLst>
          </p:cNvPr>
          <p:cNvSpPr>
            <a:spLocks noGrp="1"/>
          </p:cNvSpPr>
          <p:nvPr>
            <p:ph idx="4294967295"/>
          </p:nvPr>
        </p:nvSpPr>
        <p:spPr>
          <a:xfrm>
            <a:off x="767408" y="1417638"/>
            <a:ext cx="10801200" cy="4708525"/>
          </a:xfrm>
        </p:spPr>
        <p:txBody>
          <a:bodyPr/>
          <a:lstStyle/>
          <a:p>
            <a:pPr marL="0" indent="0">
              <a:buNone/>
            </a:pPr>
            <a:r>
              <a:rPr lang="en-US" altLang="zh-CN" sz="2400" b="1" dirty="0">
                <a:solidFill>
                  <a:srgbClr val="23029A"/>
                </a:solidFill>
                <a:latin typeface="Times New Roman" panose="02020603050405020304" pitchFamily="18" charset="0"/>
                <a:cs typeface="Times New Roman" panose="02020603050405020304" pitchFamily="18" charset="0"/>
              </a:rPr>
              <a:t>2</a:t>
            </a:r>
            <a:r>
              <a:rPr lang="zh-CN" altLang="en-US" sz="2400" b="1" dirty="0">
                <a:solidFill>
                  <a:srgbClr val="23029A"/>
                </a:solidFill>
                <a:latin typeface="Times New Roman" panose="02020603050405020304" pitchFamily="18" charset="0"/>
                <a:cs typeface="Times New Roman" panose="02020603050405020304" pitchFamily="18" charset="0"/>
              </a:rPr>
              <a:t>、动态机制</a:t>
            </a:r>
            <a:endParaRPr lang="en-US" altLang="zh-CN" sz="2400" b="1" dirty="0">
              <a:solidFill>
                <a:srgbClr val="23029A"/>
              </a:solidFill>
              <a:latin typeface="Times New Roman" panose="02020603050405020304" pitchFamily="18" charset="0"/>
              <a:cs typeface="Times New Roman" panose="02020603050405020304" pitchFamily="18" charset="0"/>
            </a:endParaRPr>
          </a:p>
          <a:p>
            <a:pPr marL="0" indent="539750">
              <a:buNone/>
            </a:pPr>
            <a:r>
              <a:rPr lang="zh-CN" altLang="en-US" sz="2000" dirty="0">
                <a:latin typeface="Times New Roman" panose="02020603050405020304" pitchFamily="18" charset="0"/>
                <a:cs typeface="Times New Roman" panose="02020603050405020304" pitchFamily="18" charset="0"/>
              </a:rPr>
              <a:t>在加总</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中加入动态机制，至少为了能够进行预测，是对静态</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的一个明显的改进。</a:t>
            </a:r>
            <a:endParaRPr lang="en-US" altLang="zh-CN" sz="2000" dirty="0">
              <a:latin typeface="Times New Roman" panose="02020603050405020304" pitchFamily="18" charset="0"/>
              <a:cs typeface="Times New Roman" panose="02020603050405020304" pitchFamily="18" charset="0"/>
            </a:endParaRPr>
          </a:p>
          <a:p>
            <a:pPr marL="0" indent="539750">
              <a:buNone/>
            </a:pPr>
            <a:r>
              <a:rPr lang="zh-CN" altLang="en-US" sz="2000" dirty="0">
                <a:latin typeface="Times New Roman" panose="02020603050405020304" pitchFamily="18" charset="0"/>
                <a:cs typeface="Times New Roman" panose="02020603050405020304" pitchFamily="18" charset="0"/>
              </a:rPr>
              <a:t>但利用加总时间序列数据估计</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时仍存在一些重要问题。回顾</a:t>
            </a:r>
            <a:r>
              <a:rPr lang="en-US" altLang="zh-CN" sz="2000" dirty="0">
                <a:latin typeface="Times New Roman" panose="02020603050405020304" pitchFamily="18" charset="0"/>
                <a:cs typeface="Times New Roman" panose="02020603050405020304" pitchFamily="18" charset="0"/>
              </a:rPr>
              <a:t>OLS</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估计法在时间序列中的一般推断的有效性取决于弱相关</a:t>
            </a:r>
            <a:r>
              <a:rPr lang="en-US" altLang="zh-CN" sz="2000" dirty="0">
                <a:latin typeface="Times New Roman" panose="02020603050405020304" pitchFamily="18" charset="0"/>
                <a:cs typeface="Times New Roman" panose="02020603050405020304" pitchFamily="18" charset="0"/>
              </a:rPr>
              <a:t>(weak dependence)</a:t>
            </a:r>
            <a:r>
              <a:rPr lang="zh-CN" altLang="en-US" sz="2000" dirty="0">
                <a:latin typeface="Times New Roman" panose="02020603050405020304" pitchFamily="18" charset="0"/>
                <a:cs typeface="Times New Roman" panose="02020603050405020304" pitchFamily="18" charset="0"/>
              </a:rPr>
              <a:t>的概念。</a:t>
            </a:r>
            <a:endParaRPr lang="en-US" altLang="zh-CN" sz="2000" dirty="0">
              <a:latin typeface="Times New Roman" panose="02020603050405020304" pitchFamily="18" charset="0"/>
              <a:cs typeface="Times New Roman" panose="02020603050405020304" pitchFamily="18" charset="0"/>
            </a:endParaRPr>
          </a:p>
          <a:p>
            <a:pPr marL="0" indent="539750">
              <a:buNone/>
            </a:pPr>
            <a:endParaRPr lang="en-US" altLang="zh-CN" sz="2000" dirty="0">
              <a:latin typeface="Times New Roman" panose="02020603050405020304" pitchFamily="18" charset="0"/>
              <a:cs typeface="Times New Roman" panose="02020603050405020304" pitchFamily="18" charset="0"/>
            </a:endParaRPr>
          </a:p>
          <a:p>
            <a:pPr marL="0" indent="539750">
              <a:buNone/>
            </a:pPr>
            <a:r>
              <a:rPr lang="zh-CN" altLang="en-US" sz="2000" dirty="0">
                <a:latin typeface="Times New Roman" panose="02020603050405020304" pitchFamily="18" charset="0"/>
                <a:cs typeface="Times New Roman" panose="02020603050405020304" pitchFamily="18" charset="0"/>
              </a:rPr>
              <a:t>不幸的是，像总消费、收入、投资甚至利率的序列，看起来似乎违背了弱相关的要求。此外，这些序列还倾向于具有指数趋势，但是这种趋势可以通过使用对数变换和设定不同的函数形式来部分去除。</a:t>
            </a:r>
            <a:endParaRPr lang="en-US" altLang="zh-CN" sz="2000" dirty="0">
              <a:latin typeface="Times New Roman" panose="02020603050405020304" pitchFamily="18" charset="0"/>
              <a:cs typeface="Times New Roman" panose="02020603050405020304" pitchFamily="18" charset="0"/>
            </a:endParaRPr>
          </a:p>
          <a:p>
            <a:pPr marL="0" indent="539750">
              <a:buNone/>
            </a:pPr>
            <a:r>
              <a:rPr lang="zh-CN" altLang="en-US" sz="2000" dirty="0">
                <a:latin typeface="Times New Roman" panose="02020603050405020304" pitchFamily="18" charset="0"/>
                <a:cs typeface="Times New Roman" panose="02020603050405020304" pitchFamily="18" charset="0"/>
              </a:rPr>
              <a:t>通常，不要说小样本，即便是大样本，在面对含有</a:t>
            </a:r>
            <a:r>
              <a:rPr lang="en-US" altLang="zh-CN" sz="2000" dirty="0">
                <a:latin typeface="Times New Roman" panose="02020603050405020304" pitchFamily="18" charset="0"/>
                <a:cs typeface="Times New Roman" panose="02020603050405020304" pitchFamily="18" charset="0"/>
              </a:rPr>
              <a:t>I(1)</a:t>
            </a:r>
            <a:r>
              <a:rPr lang="zh-CN" altLang="en-US" sz="2000" dirty="0">
                <a:latin typeface="Times New Roman" panose="02020603050405020304" pitchFamily="18" charset="0"/>
                <a:cs typeface="Times New Roman" panose="02020603050405020304" pitchFamily="18" charset="0"/>
              </a:rPr>
              <a:t>变量的方程时，</a:t>
            </a:r>
            <a:r>
              <a:rPr lang="en-US" altLang="zh-CN" sz="2000" dirty="0">
                <a:latin typeface="Times New Roman" panose="02020603050405020304" pitchFamily="18" charset="0"/>
                <a:cs typeface="Times New Roman" panose="02020603050405020304" pitchFamily="18" charset="0"/>
              </a:rPr>
              <a:t>OLS</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2SLS</a:t>
            </a:r>
            <a:r>
              <a:rPr lang="zh-CN" altLang="en-US" sz="2000" dirty="0">
                <a:latin typeface="Times New Roman" panose="02020603050405020304" pitchFamily="18" charset="0"/>
                <a:cs typeface="Times New Roman" panose="02020603050405020304" pitchFamily="18" charset="0"/>
              </a:rPr>
              <a:t>的性质都很复杂，并取决于各种假定。</a:t>
            </a:r>
            <a:endParaRPr lang="en-US" altLang="zh-CN" sz="2000" dirty="0">
              <a:latin typeface="Times New Roman" panose="02020603050405020304" pitchFamily="18" charset="0"/>
              <a:cs typeface="Times New Roman" panose="02020603050405020304" pitchFamily="18" charset="0"/>
            </a:endParaRPr>
          </a:p>
          <a:p>
            <a:pPr marL="0" indent="0">
              <a:buNone/>
            </a:pPr>
            <a:endParaRPr lang="en-US" altLang="zh-CN" sz="2400" b="1" dirty="0">
              <a:solidFill>
                <a:srgbClr val="23029A"/>
              </a:solidFill>
              <a:latin typeface="Times New Roman" panose="02020603050405020304" pitchFamily="18" charset="0"/>
              <a:cs typeface="Times New Roman" panose="02020603050405020304" pitchFamily="18" charset="0"/>
            </a:endParaRPr>
          </a:p>
          <a:p>
            <a:pPr marL="0" indent="0">
              <a:buNone/>
            </a:pPr>
            <a:endParaRPr lang="en-US" altLang="zh-CN" sz="2400" b="1" dirty="0">
              <a:solidFill>
                <a:srgbClr val="23029A"/>
              </a:solidFill>
              <a:latin typeface="Times New Roman" panose="02020603050405020304" pitchFamily="18" charset="0"/>
              <a:cs typeface="Times New Roman" panose="02020603050405020304" pitchFamily="18" charset="0"/>
            </a:endParaRPr>
          </a:p>
          <a:p>
            <a:pPr marL="0" indent="0">
              <a:buNone/>
            </a:pPr>
            <a:endParaRPr lang="en-US" altLang="zh-CN" sz="2400" b="1" dirty="0">
              <a:solidFill>
                <a:srgbClr val="23029A"/>
              </a:solidFill>
              <a:latin typeface="Times New Roman" panose="02020603050405020304" pitchFamily="18" charset="0"/>
              <a:cs typeface="Times New Roman" panose="02020603050405020304" pitchFamily="18" charset="0"/>
            </a:endParaRPr>
          </a:p>
          <a:p>
            <a:pPr marL="0" indent="0">
              <a:buNone/>
            </a:pPr>
            <a:endParaRPr lang="en-US" altLang="zh-CN" sz="2400" b="1" dirty="0">
              <a:solidFill>
                <a:srgbClr val="23029A"/>
              </a:solidFill>
              <a:latin typeface="Times New Roman" panose="02020603050405020304" pitchFamily="18" charset="0"/>
              <a:cs typeface="Times New Roman" panose="02020603050405020304" pitchFamily="18" charset="0"/>
            </a:endParaRPr>
          </a:p>
          <a:p>
            <a:pPr marL="0" indent="0">
              <a:buNone/>
            </a:pPr>
            <a:endParaRPr lang="en-US" altLang="zh-CN" sz="2400" b="1" dirty="0">
              <a:solidFill>
                <a:srgbClr val="23029A"/>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B9287BA2-B782-4C1D-AEDC-537B4E91D798}"/>
              </a:ext>
            </a:extLst>
          </p:cNvPr>
          <p:cNvSpPr>
            <a:spLocks noGrp="1"/>
          </p:cNvSpPr>
          <p:nvPr>
            <p:ph type="title" idx="4294967295"/>
          </p:nvPr>
        </p:nvSpPr>
        <p:spPr>
          <a:xfrm>
            <a:off x="673572" y="1196752"/>
            <a:ext cx="10363200" cy="642342"/>
          </a:xfrm>
        </p:spPr>
        <p:txBody>
          <a:bodyPr/>
          <a:lstStyle/>
          <a:p>
            <a:pPr algn="l"/>
            <a:r>
              <a:rPr lang="zh-CN" altLang="en-US" sz="3600" b="1" dirty="0">
                <a:solidFill>
                  <a:schemeClr val="tx1"/>
                </a:solidFill>
              </a:rPr>
              <a:t>五、多于两期的差分法</a:t>
            </a:r>
          </a:p>
        </p:txBody>
      </p:sp>
      <p:sp>
        <p:nvSpPr>
          <p:cNvPr id="47107" name="内容占位符 2">
            <a:extLst>
              <a:ext uri="{FF2B5EF4-FFF2-40B4-BE49-F238E27FC236}">
                <a16:creationId xmlns:a16="http://schemas.microsoft.com/office/drawing/2014/main" id="{50AA1709-88D9-4CF7-88F7-28F92F2C07EE}"/>
              </a:ext>
            </a:extLst>
          </p:cNvPr>
          <p:cNvSpPr>
            <a:spLocks noGrp="1"/>
          </p:cNvSpPr>
          <p:nvPr>
            <p:ph idx="4294967295"/>
          </p:nvPr>
        </p:nvSpPr>
        <p:spPr>
          <a:xfrm>
            <a:off x="695400" y="2187576"/>
            <a:ext cx="11089232" cy="3617688"/>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、动态机制</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续</a:t>
            </a:r>
            <a:endParaRPr lang="en-US" altLang="zh-CN" sz="2400" b="1"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前面讨论是否意味着</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不能有效地应用于时间序列数据</a:t>
            </a:r>
            <a:r>
              <a:rPr lang="en-US" altLang="zh-CN" sz="2000" dirty="0">
                <a:latin typeface="Times New Roman" panose="02020603050405020304" pitchFamily="18" charset="0"/>
                <a:cs typeface="Times New Roman" panose="02020603050405020304" pitchFamily="18" charset="0"/>
              </a:rPr>
              <a:t>?</a:t>
            </a:r>
          </a:p>
          <a:p>
            <a:pPr marL="0" indent="0">
              <a:buNone/>
            </a:pPr>
            <a:r>
              <a:rPr lang="zh-CN" altLang="en-US" sz="2000" dirty="0">
                <a:latin typeface="Times New Roman" panose="02020603050405020304" pitchFamily="18" charset="0"/>
                <a:cs typeface="Times New Roman" panose="02020603050405020304" pitchFamily="18" charset="0"/>
              </a:rPr>
              <a:t>当然不是。含有趋势和高度持续性的问题，可通过设定一阶差分或增长率的系统而回避。但应意识到，这个系统与根据水平方程设定的系统不同。比如，如果我们设定消费的增长是可支配收入增长和利率变化的函数，其形式就与</a:t>
            </a:r>
            <a:r>
              <a:rPr lang="en-US" altLang="zh-CN" sz="2000" dirty="0">
                <a:latin typeface="Times New Roman" panose="02020603050405020304" pitchFamily="18" charset="0"/>
                <a:cs typeface="Times New Roman" panose="02020603050405020304" pitchFamily="18" charset="0"/>
              </a:rPr>
              <a:t>(16. 30)</a:t>
            </a:r>
            <a:r>
              <a:rPr lang="zh-CN" altLang="en-US" sz="2000" dirty="0">
                <a:latin typeface="Times New Roman" panose="02020603050405020304" pitchFamily="18" charset="0"/>
                <a:cs typeface="Times New Roman" panose="02020603050405020304" pitchFamily="18" charset="0"/>
              </a:rPr>
              <a:t>不同。</a:t>
            </a:r>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前面还讨论过，引进动态机制并不是特别困难。</a:t>
            </a:r>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最后，寻找能放进</a:t>
            </a:r>
            <a:r>
              <a:rPr lang="en-US" altLang="zh-CN" sz="2000" dirty="0">
                <a:latin typeface="Times New Roman" panose="02020603050405020304" pitchFamily="18" charset="0"/>
                <a:cs typeface="Times New Roman" panose="02020603050405020304" pitchFamily="18" charset="0"/>
              </a:rPr>
              <a:t>SEM</a:t>
            </a:r>
            <a:r>
              <a:rPr lang="zh-CN" altLang="en-US" sz="2000" dirty="0">
                <a:latin typeface="Times New Roman" panose="02020603050405020304" pitchFamily="18" charset="0"/>
                <a:cs typeface="Times New Roman" panose="02020603050405020304" pitchFamily="18" charset="0"/>
              </a:rPr>
              <a:t>中的真正外生变量，对非总体数据而言通常容易一些。比如，谢伊</a:t>
            </a:r>
            <a:r>
              <a:rPr lang="en-US" altLang="zh-CN" sz="2000" dirty="0">
                <a:latin typeface="Times New Roman" panose="02020603050405020304" pitchFamily="18" charset="0"/>
                <a:cs typeface="Times New Roman" panose="02020603050405020304" pitchFamily="18" charset="0"/>
              </a:rPr>
              <a:t>(Shea, 1993) </a:t>
            </a:r>
            <a:r>
              <a:rPr lang="zh-CN" altLang="en-US" sz="2000" dirty="0">
                <a:latin typeface="Times New Roman" panose="02020603050405020304" pitchFamily="18" charset="0"/>
                <a:cs typeface="Times New Roman" panose="02020603050405020304" pitchFamily="18" charset="0"/>
              </a:rPr>
              <a:t>描述如何将其他产业的产出</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更准确地讲是产出增长</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用作制造业的工具来估计供给方程。拉米</a:t>
            </a:r>
            <a:r>
              <a:rPr lang="en-US" altLang="zh-CN" sz="2000" dirty="0">
                <a:latin typeface="Times New Roman" panose="02020603050405020304" pitchFamily="18" charset="0"/>
                <a:cs typeface="Times New Roman" panose="02020603050405020304" pitchFamily="18" charset="0"/>
              </a:rPr>
              <a:t>(Ramey, 1991)</a:t>
            </a:r>
            <a:r>
              <a:rPr lang="zh-CN" altLang="en-US" sz="2000" dirty="0">
                <a:latin typeface="Times New Roman" panose="02020603050405020304" pitchFamily="18" charset="0"/>
                <a:cs typeface="Times New Roman" panose="02020603050405020304" pitchFamily="18" charset="0"/>
              </a:rPr>
              <a:t>也利用时间序列数据，令人信服地运用工具变量法估计了产业成本函数。</a:t>
            </a:r>
            <a:endParaRPr lang="en-US" altLang="zh-CN" sz="2000" dirty="0">
              <a:latin typeface="Times New Roman" panose="02020603050405020304" pitchFamily="18" charset="0"/>
              <a:cs typeface="Times New Roman" panose="02020603050405020304" pitchFamily="18" charset="0"/>
            </a:endParaRPr>
          </a:p>
          <a:p>
            <a:pPr marL="0" indent="0">
              <a:buNone/>
            </a:pPr>
            <a:r>
              <a:rPr lang="zh-CN" altLang="en-US" sz="2000" dirty="0">
                <a:latin typeface="Times New Roman" panose="02020603050405020304" pitchFamily="18" charset="0"/>
                <a:cs typeface="Times New Roman" panose="02020603050405020304" pitchFamily="18" charset="0"/>
              </a:rPr>
              <a:t>下面例子说明，如何用总量数据检验一个重要的经济理 </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消费的持 久收入理论。</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a:extLst>
              <a:ext uri="{FF2B5EF4-FFF2-40B4-BE49-F238E27FC236}">
                <a16:creationId xmlns:a16="http://schemas.microsoft.com/office/drawing/2014/main" id="{6B450A48-2776-4AEA-9A80-5506F6480F3C}"/>
              </a:ext>
            </a:extLst>
          </p:cNvPr>
          <p:cNvSpPr>
            <a:spLocks noGrp="1"/>
          </p:cNvSpPr>
          <p:nvPr>
            <p:ph idx="4294967295"/>
          </p:nvPr>
        </p:nvSpPr>
        <p:spPr>
          <a:xfrm>
            <a:off x="695400" y="1270000"/>
            <a:ext cx="7534200" cy="427186"/>
          </a:xfrm>
        </p:spPr>
        <p:txBody>
          <a:bodyPr/>
          <a:lstStyle/>
          <a:p>
            <a:pPr marL="0" indent="0">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16.7 </a:t>
            </a:r>
            <a:r>
              <a:rPr lang="zh-CN" altLang="en-US" sz="2400" b="1" dirty="0">
                <a:latin typeface="Times New Roman" panose="02020603050405020304" pitchFamily="18" charset="0"/>
                <a:cs typeface="Times New Roman" panose="02020603050405020304" pitchFamily="18" charset="0"/>
              </a:rPr>
              <a:t>对持久收入假说的检验</a:t>
            </a:r>
            <a:endParaRPr lang="en-US" altLang="zh-CN" sz="2400" b="1" dirty="0">
              <a:latin typeface="Times New Roman" panose="02020603050405020304" pitchFamily="18" charset="0"/>
              <a:cs typeface="Times New Roman" panose="02020603050405020304" pitchFamily="18" charset="0"/>
            </a:endParaRPr>
          </a:p>
        </p:txBody>
      </p:sp>
      <p:pic>
        <p:nvPicPr>
          <p:cNvPr id="48132" name="图片 1">
            <a:extLst>
              <a:ext uri="{FF2B5EF4-FFF2-40B4-BE49-F238E27FC236}">
                <a16:creationId xmlns:a16="http://schemas.microsoft.com/office/drawing/2014/main" id="{EBBDA9A0-FFB6-4F56-961E-8DB58F5DA4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1384" y="1772816"/>
            <a:ext cx="11276551" cy="424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图片 1">
            <a:extLst>
              <a:ext uri="{FF2B5EF4-FFF2-40B4-BE49-F238E27FC236}">
                <a16:creationId xmlns:a16="http://schemas.microsoft.com/office/drawing/2014/main" id="{9EEF0AE8-3B12-480A-8D5A-A931148940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340768"/>
            <a:ext cx="10475429"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2">
            <a:extLst>
              <a:ext uri="{FF2B5EF4-FFF2-40B4-BE49-F238E27FC236}">
                <a16:creationId xmlns:a16="http://schemas.microsoft.com/office/drawing/2014/main" id="{2EA88D1B-D71F-49DF-B8A4-6E70F07F0B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970" y="3501008"/>
            <a:ext cx="10309018"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内容占位符 2">
            <a:extLst>
              <a:ext uri="{FF2B5EF4-FFF2-40B4-BE49-F238E27FC236}">
                <a16:creationId xmlns:a16="http://schemas.microsoft.com/office/drawing/2014/main" id="{022D96C5-F137-40D1-89E0-5E83374199B9}"/>
              </a:ext>
            </a:extLst>
          </p:cNvPr>
          <p:cNvSpPr>
            <a:spLocks noGrp="1"/>
          </p:cNvSpPr>
          <p:nvPr>
            <p:ph idx="4294967295"/>
          </p:nvPr>
        </p:nvSpPr>
        <p:spPr>
          <a:xfrm>
            <a:off x="335360" y="1268760"/>
            <a:ext cx="11064552" cy="427186"/>
          </a:xfrm>
        </p:spPr>
        <p:txBody>
          <a:bodyPr/>
          <a:lstStyle/>
          <a:p>
            <a:pPr marL="0" indent="0">
              <a:buNone/>
            </a:pPr>
            <a:r>
              <a:rPr lang="zh-CN" altLang="en-US" sz="2400" b="1" dirty="0">
                <a:latin typeface="Times New Roman" panose="02020603050405020304" pitchFamily="18" charset="0"/>
                <a:cs typeface="Times New Roman" panose="02020603050405020304" pitchFamily="18" charset="0"/>
              </a:rPr>
              <a:t>例</a:t>
            </a:r>
            <a:r>
              <a:rPr lang="en-US" altLang="zh-CN" sz="2400" b="1" dirty="0">
                <a:latin typeface="Times New Roman" panose="02020603050405020304" pitchFamily="18" charset="0"/>
                <a:cs typeface="Times New Roman" panose="02020603050405020304" pitchFamily="18" charset="0"/>
              </a:rPr>
              <a:t>16.7 </a:t>
            </a:r>
            <a:r>
              <a:rPr lang="zh-CN" altLang="en-US" sz="2400" b="1" dirty="0">
                <a:latin typeface="Times New Roman" panose="02020603050405020304" pitchFamily="18" charset="0"/>
                <a:cs typeface="Times New Roman" panose="02020603050405020304" pitchFamily="18" charset="0"/>
              </a:rPr>
              <a:t>对持久收入假说的检验</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续</a:t>
            </a:r>
            <a:endParaRPr lang="en-US" altLang="zh-CN" sz="2400" b="1" dirty="0">
              <a:latin typeface="Times New Roman" panose="02020603050405020304" pitchFamily="18" charset="0"/>
              <a:cs typeface="Times New Roman" panose="02020603050405020304" pitchFamily="18" charset="0"/>
            </a:endParaRPr>
          </a:p>
        </p:txBody>
      </p:sp>
      <p:pic>
        <p:nvPicPr>
          <p:cNvPr id="49156" name="图片 1">
            <a:extLst>
              <a:ext uri="{FF2B5EF4-FFF2-40B4-BE49-F238E27FC236}">
                <a16:creationId xmlns:a16="http://schemas.microsoft.com/office/drawing/2014/main" id="{79F366F4-DEFD-4E94-BC6D-6111C8E823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695946"/>
            <a:ext cx="9649072" cy="505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a:extLst>
              <a:ext uri="{FF2B5EF4-FFF2-40B4-BE49-F238E27FC236}">
                <a16:creationId xmlns:a16="http://schemas.microsoft.com/office/drawing/2014/main" id="{13E3D69D-543D-432A-AC8F-D506FA84AA45}"/>
              </a:ext>
            </a:extLst>
          </p:cNvPr>
          <p:cNvSpPr>
            <a:spLocks noGrp="1"/>
          </p:cNvSpPr>
          <p:nvPr>
            <p:ph idx="4294967295"/>
          </p:nvPr>
        </p:nvSpPr>
        <p:spPr>
          <a:xfrm>
            <a:off x="911424" y="1484313"/>
            <a:ext cx="10657184" cy="4641850"/>
          </a:xfrm>
        </p:spPr>
        <p:txBody>
          <a:bodyPr/>
          <a:lstStyle/>
          <a:p>
            <a:pPr marL="0" indent="0">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思考题：</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假设你有某城市在人均鱼消费量、人均收入、鱼肉价格及鸡肉和牛肉价格等方面的月度数据；收入与鸡肉和牛肉价格是外生的。</a:t>
            </a:r>
            <a:endParaRPr lang="en-US" altLang="zh-CN" sz="2400" dirty="0">
              <a:latin typeface="Times New Roman" panose="02020603050405020304" pitchFamily="18" charset="0"/>
              <a:cs typeface="Times New Roman" panose="02020603050405020304" pitchFamily="18" charset="0"/>
            </a:endParaRPr>
          </a:p>
          <a:p>
            <a:pPr marL="0" indent="0">
              <a:buNone/>
            </a:pPr>
            <a:r>
              <a:rPr lang="zh-CN" altLang="en-US" sz="2400" dirty="0">
                <a:latin typeface="Times New Roman" panose="02020603050405020304" pitchFamily="18" charset="0"/>
                <a:cs typeface="Times New Roman" panose="02020603050405020304" pitchFamily="18" charset="0"/>
              </a:rPr>
              <a:t>    假定在鱼的需求函数中不存在季节性，但在鱼的供给中则存在季节性。</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你如何利用这些信息去估计一个常弹性的鱼肉需求方程</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设定一个方程并讨论其识别问题。</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提示</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你应有鱼肉价格的</a:t>
            </a:r>
            <a:r>
              <a:rPr lang="en-US" altLang="zh-CN" sz="2400" dirty="0">
                <a:latin typeface="Times New Roman" panose="02020603050405020304" pitchFamily="18" charset="0"/>
                <a:cs typeface="Times New Roman" panose="02020603050405020304" pitchFamily="18" charset="0"/>
              </a:rPr>
              <a:t>11</a:t>
            </a:r>
            <a:r>
              <a:rPr lang="zh-CN" altLang="en-US" sz="2400" dirty="0">
                <a:latin typeface="Times New Roman" panose="02020603050405020304" pitchFamily="18" charset="0"/>
                <a:cs typeface="Times New Roman" panose="02020603050405020304" pitchFamily="18" charset="0"/>
              </a:rPr>
              <a:t>个工具变量。</a:t>
            </a:r>
            <a:r>
              <a:rPr lang="en-US" altLang="zh-CN" sz="2400" dirty="0">
                <a:latin typeface="Times New Roman" panose="02020603050405020304" pitchFamily="18" charset="0"/>
                <a:cs typeface="Times New Roman" panose="02020603050405020304" pitchFamily="18" charset="0"/>
              </a:rPr>
              <a:t>)</a:t>
            </a:r>
            <a:endParaRPr lang="en-US" altLang="zh-CN"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3DF928D7-6690-4CA0-80BB-9A1E6608424E}"/>
              </a:ext>
            </a:extLst>
          </p:cNvPr>
          <p:cNvSpPr>
            <a:spLocks noGrp="1"/>
          </p:cNvSpPr>
          <p:nvPr>
            <p:ph type="title" idx="4294967295"/>
          </p:nvPr>
        </p:nvSpPr>
        <p:spPr>
          <a:xfrm>
            <a:off x="551384" y="1206500"/>
            <a:ext cx="9811816" cy="499194"/>
          </a:xfrm>
        </p:spPr>
        <p:txBody>
          <a:bodyPr/>
          <a:lstStyle/>
          <a:p>
            <a:pPr algn="l"/>
            <a:r>
              <a:rPr lang="zh-CN" altLang="en-US" sz="4000" b="1" dirty="0">
                <a:solidFill>
                  <a:schemeClr val="tx1"/>
                </a:solidFill>
              </a:rPr>
              <a:t>六、面板数据的联立方程模型</a:t>
            </a:r>
          </a:p>
        </p:txBody>
      </p:sp>
      <p:sp>
        <p:nvSpPr>
          <p:cNvPr id="50179" name="内容占位符 2">
            <a:extLst>
              <a:ext uri="{FF2B5EF4-FFF2-40B4-BE49-F238E27FC236}">
                <a16:creationId xmlns:a16="http://schemas.microsoft.com/office/drawing/2014/main" id="{6218BED8-B9D2-4C8F-810A-24F76165826D}"/>
              </a:ext>
            </a:extLst>
          </p:cNvPr>
          <p:cNvSpPr>
            <a:spLocks noGrp="1"/>
          </p:cNvSpPr>
          <p:nvPr>
            <p:ph idx="4294967295"/>
          </p:nvPr>
        </p:nvSpPr>
        <p:spPr>
          <a:xfrm>
            <a:off x="695400" y="1850306"/>
            <a:ext cx="7581528" cy="499194"/>
          </a:xfrm>
        </p:spPr>
        <p:txBody>
          <a:bodyPr/>
          <a:lstStyle/>
          <a:p>
            <a:pPr marL="0" indent="0">
              <a:buNone/>
              <a:defRPr/>
            </a:pPr>
            <a:r>
              <a:rPr lang="en-US" altLang="zh-CN" sz="2800" b="1" dirty="0">
                <a:latin typeface="Times New Roman" panose="02020603050405020304" pitchFamily="18" charset="0"/>
                <a:cs typeface="Times New Roman" panose="02020603050405020304" pitchFamily="18" charset="0"/>
              </a:rPr>
              <a:t>1</a:t>
            </a:r>
            <a:r>
              <a:rPr lang="zh-CN" altLang="en-US" sz="2800" b="1" dirty="0">
                <a:latin typeface="Times New Roman" panose="02020603050405020304" pitchFamily="18" charset="0"/>
                <a:cs typeface="Times New Roman" panose="02020603050405020304" pitchFamily="18" charset="0"/>
              </a:rPr>
              <a:t>、</a:t>
            </a:r>
            <a:r>
              <a:rPr lang="zh-CN" altLang="en-US" sz="2800" b="1" dirty="0"/>
              <a:t>面板数据的联立方程</a:t>
            </a:r>
            <a:r>
              <a:rPr lang="zh-CN" altLang="en-US" sz="2800" b="1" dirty="0">
                <a:latin typeface="Times New Roman" panose="02020603050405020304" pitchFamily="18" charset="0"/>
                <a:cs typeface="Times New Roman" panose="02020603050405020304" pitchFamily="18" charset="0"/>
              </a:rPr>
              <a:t>模型的基本方法</a:t>
            </a:r>
            <a:endParaRPr lang="en-US" altLang="zh-CN" sz="2800" b="1" dirty="0">
              <a:latin typeface="Times New Roman" panose="02020603050405020304" pitchFamily="18" charset="0"/>
              <a:cs typeface="Times New Roman" panose="02020603050405020304" pitchFamily="18" charset="0"/>
            </a:endParaRPr>
          </a:p>
          <a:p>
            <a:pPr marL="0" indent="0">
              <a:buNone/>
              <a:defRPr/>
            </a:pPr>
            <a:endParaRPr lang="en-US" altLang="zh-CN" sz="2400" b="1" dirty="0">
              <a:latin typeface="Times New Roman" panose="02020603050405020304" pitchFamily="18" charset="0"/>
              <a:cs typeface="Times New Roman" panose="02020603050405020304" pitchFamily="18" charset="0"/>
            </a:endParaRPr>
          </a:p>
          <a:p>
            <a:pPr marL="0" indent="0">
              <a:buNone/>
              <a:defRPr/>
            </a:pPr>
            <a:endParaRPr lang="en-US" altLang="zh-CN" sz="2400" b="1" dirty="0">
              <a:latin typeface="Times New Roman" panose="02020603050405020304" pitchFamily="18" charset="0"/>
              <a:cs typeface="Times New Roman" panose="02020603050405020304" pitchFamily="18" charset="0"/>
            </a:endParaRPr>
          </a:p>
        </p:txBody>
      </p:sp>
      <p:pic>
        <p:nvPicPr>
          <p:cNvPr id="51204" name="图片 1">
            <a:extLst>
              <a:ext uri="{FF2B5EF4-FFF2-40B4-BE49-F238E27FC236}">
                <a16:creationId xmlns:a16="http://schemas.microsoft.com/office/drawing/2014/main" id="{CE073AA4-DA8E-452F-8A0C-CE2A682FEC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2315294"/>
            <a:ext cx="8424936" cy="447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图片 2">
            <a:extLst>
              <a:ext uri="{FF2B5EF4-FFF2-40B4-BE49-F238E27FC236}">
                <a16:creationId xmlns:a16="http://schemas.microsoft.com/office/drawing/2014/main" id="{ACFBDDDC-6510-43B1-8BCD-1BF1A13610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3392" y="1196752"/>
            <a:ext cx="10009112" cy="482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4">
            <a:extLst>
              <a:ext uri="{FF2B5EF4-FFF2-40B4-BE49-F238E27FC236}">
                <a16:creationId xmlns:a16="http://schemas.microsoft.com/office/drawing/2014/main" id="{25035DF2-F336-4989-88C0-CC1819BD55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3392" y="5877272"/>
            <a:ext cx="9937104" cy="42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内容占位符 2">
            <a:extLst>
              <a:ext uri="{FF2B5EF4-FFF2-40B4-BE49-F238E27FC236}">
                <a16:creationId xmlns:a16="http://schemas.microsoft.com/office/drawing/2014/main" id="{703DCB91-4A00-4E18-ABEF-B158D8E36392}"/>
              </a:ext>
            </a:extLst>
          </p:cNvPr>
          <p:cNvSpPr>
            <a:spLocks noGrp="1"/>
          </p:cNvSpPr>
          <p:nvPr>
            <p:ph idx="4294967295"/>
          </p:nvPr>
        </p:nvSpPr>
        <p:spPr>
          <a:xfrm>
            <a:off x="599728" y="1196753"/>
            <a:ext cx="10992544" cy="936104"/>
          </a:xfrm>
        </p:spPr>
        <p:txBody>
          <a:bodyPr/>
          <a:lstStyle/>
          <a:p>
            <a:pPr marL="0" indent="0">
              <a:buNone/>
              <a:defRPr/>
            </a:pPr>
            <a:r>
              <a:rPr lang="en-US" altLang="zh-CN" sz="2400" b="1"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、举例说明：</a:t>
            </a:r>
            <a:r>
              <a:rPr lang="zh-CN" altLang="en-US" sz="2000" b="1" dirty="0">
                <a:latin typeface="Times New Roman" panose="02020603050405020304" pitchFamily="18" charset="0"/>
                <a:cs typeface="Times New Roman" panose="02020603050405020304" pitchFamily="18" charset="0"/>
              </a:rPr>
              <a:t>在面板数据的应用研究中，有时能想出一个聪明的、令人信服的工具变量</a:t>
            </a:r>
            <a:endParaRPr lang="en-US" altLang="zh-CN" sz="2000" b="1" dirty="0">
              <a:latin typeface="Times New Roman" panose="02020603050405020304" pitchFamily="18" charset="0"/>
              <a:cs typeface="Times New Roman" panose="02020603050405020304" pitchFamily="18" charset="0"/>
            </a:endParaRPr>
          </a:p>
          <a:p>
            <a:pPr marL="0" indent="0">
              <a:buNone/>
              <a:defRPr/>
            </a:pPr>
            <a:r>
              <a:rPr lang="zh-CN" altLang="en-US" sz="2000" b="1" dirty="0">
                <a:latin typeface="Times New Roman" panose="02020603050405020304" pitchFamily="18" charset="0"/>
                <a:cs typeface="Times New Roman" panose="02020603050405020304" pitchFamily="18" charset="0"/>
              </a:rPr>
              <a:t>例</a:t>
            </a:r>
            <a:r>
              <a:rPr lang="en-US" altLang="zh-CN" sz="2000" b="1" dirty="0">
                <a:latin typeface="Times New Roman" panose="02020603050405020304" pitchFamily="18" charset="0"/>
                <a:cs typeface="Times New Roman" panose="02020603050405020304" pitchFamily="18" charset="0"/>
              </a:rPr>
              <a:t>16.8 </a:t>
            </a:r>
            <a:endParaRPr lang="zh-CN" altLang="en-US" sz="2000" b="1" dirty="0">
              <a:latin typeface="Times New Roman" panose="02020603050405020304" pitchFamily="18" charset="0"/>
              <a:cs typeface="Times New Roman" panose="02020603050405020304" pitchFamily="18" charset="0"/>
            </a:endParaRPr>
          </a:p>
          <a:p>
            <a:pPr marL="0" indent="0">
              <a:buNone/>
              <a:defRPr/>
            </a:pPr>
            <a:endParaRPr lang="en-US" altLang="zh-CN" sz="2000" dirty="0"/>
          </a:p>
        </p:txBody>
      </p:sp>
      <p:pic>
        <p:nvPicPr>
          <p:cNvPr id="53252" name="图片 1">
            <a:extLst>
              <a:ext uri="{FF2B5EF4-FFF2-40B4-BE49-F238E27FC236}">
                <a16:creationId xmlns:a16="http://schemas.microsoft.com/office/drawing/2014/main" id="{FD7EE10F-5BFF-4FE6-9B96-7035C8536E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7487" y="1664804"/>
            <a:ext cx="10030749" cy="500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图片 1">
            <a:extLst>
              <a:ext uri="{FF2B5EF4-FFF2-40B4-BE49-F238E27FC236}">
                <a16:creationId xmlns:a16="http://schemas.microsoft.com/office/drawing/2014/main" id="{5169656F-79D9-417B-91AD-FD9749D8F9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368" y="1772816"/>
            <a:ext cx="1142515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内容占位符 2">
            <a:extLst>
              <a:ext uri="{FF2B5EF4-FFF2-40B4-BE49-F238E27FC236}">
                <a16:creationId xmlns:a16="http://schemas.microsoft.com/office/drawing/2014/main" id="{240F6E7C-5346-4449-A920-A1AC2DFC36BE}"/>
              </a:ext>
            </a:extLst>
          </p:cNvPr>
          <p:cNvSpPr>
            <a:spLocks noGrp="1"/>
          </p:cNvSpPr>
          <p:nvPr>
            <p:ph idx="4294967295"/>
          </p:nvPr>
        </p:nvSpPr>
        <p:spPr>
          <a:xfrm>
            <a:off x="767408" y="1340768"/>
            <a:ext cx="7462192" cy="539452"/>
          </a:xfrm>
        </p:spPr>
        <p:txBody>
          <a:bodyPr/>
          <a:lstStyle/>
          <a:p>
            <a:pPr marL="0" indent="0">
              <a:buNone/>
            </a:pPr>
            <a:r>
              <a:rPr lang="en-US" altLang="zh-CN" sz="2400" b="1" dirty="0">
                <a:latin typeface="Times New Roman" panose="02020603050405020304" pitchFamily="18" charset="0"/>
                <a:cs typeface="Times New Roman" panose="02020603050405020304" pitchFamily="18" charset="0"/>
              </a:rPr>
              <a:t>3</a:t>
            </a:r>
            <a:r>
              <a:rPr lang="zh-CN" altLang="en-US" sz="2400" b="1" dirty="0">
                <a:latin typeface="Times New Roman" panose="02020603050405020304" pitchFamily="18" charset="0"/>
                <a:cs typeface="Times New Roman" panose="02020603050405020304" pitchFamily="18" charset="0"/>
              </a:rPr>
              <a:t>、利用面板数据估计</a:t>
            </a:r>
            <a:r>
              <a:rPr lang="en-US" altLang="zh-CN" sz="2400" b="1" dirty="0">
                <a:latin typeface="Times New Roman" panose="02020603050405020304" pitchFamily="18" charset="0"/>
                <a:cs typeface="Times New Roman" panose="02020603050405020304" pitchFamily="18" charset="0"/>
              </a:rPr>
              <a:t>SEM</a:t>
            </a:r>
            <a:r>
              <a:rPr lang="zh-CN" altLang="en-US" sz="2400" b="1" dirty="0">
                <a:latin typeface="Times New Roman" panose="02020603050405020304" pitchFamily="18" charset="0"/>
                <a:cs typeface="Times New Roman" panose="02020603050405020304" pitchFamily="18" charset="0"/>
              </a:rPr>
              <a:t>的另一种方法 </a:t>
            </a:r>
            <a:endParaRPr lang="zh-CN" altLang="en-US" dirty="0"/>
          </a:p>
        </p:txBody>
      </p:sp>
      <p:pic>
        <p:nvPicPr>
          <p:cNvPr id="55300" name="图片 1">
            <a:extLst>
              <a:ext uri="{FF2B5EF4-FFF2-40B4-BE49-F238E27FC236}">
                <a16:creationId xmlns:a16="http://schemas.microsoft.com/office/drawing/2014/main" id="{08E62BCE-6393-40B3-84CC-6812B395AB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6624" y="1988840"/>
            <a:ext cx="11278752"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图片 1">
            <a:extLst>
              <a:ext uri="{FF2B5EF4-FFF2-40B4-BE49-F238E27FC236}">
                <a16:creationId xmlns:a16="http://schemas.microsoft.com/office/drawing/2014/main" id="{C049E0C8-C493-4163-A79D-A848673F03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196752"/>
            <a:ext cx="9649072" cy="554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1">
            <a:extLst>
              <a:ext uri="{FF2B5EF4-FFF2-40B4-BE49-F238E27FC236}">
                <a16:creationId xmlns:a16="http://schemas.microsoft.com/office/drawing/2014/main" id="{57E3C718-BFCD-4AE3-A875-45C6212A0A37}"/>
              </a:ext>
            </a:extLst>
          </p:cNvPr>
          <p:cNvSpPr>
            <a:spLocks noGrp="1"/>
          </p:cNvSpPr>
          <p:nvPr>
            <p:ph idx="4294967295"/>
          </p:nvPr>
        </p:nvSpPr>
        <p:spPr>
          <a:xfrm>
            <a:off x="1139788" y="1340768"/>
            <a:ext cx="9912424" cy="432048"/>
          </a:xfrm>
        </p:spPr>
        <p:txBody>
          <a:bodyPr/>
          <a:lstStyle/>
          <a:p>
            <a:pPr marL="0" indent="0">
              <a:buNone/>
              <a:defRPr/>
            </a:pPr>
            <a:r>
              <a:rPr lang="zh-CN" altLang="en-US" sz="1800" b="1" dirty="0">
                <a:latin typeface="Times New Roman" panose="02020603050405020304" pitchFamily="18" charset="0"/>
                <a:cs typeface="Times New Roman" panose="02020603050405020304" pitchFamily="18" charset="0"/>
              </a:rPr>
              <a:t>如同劳动供给方程一样，劳动需求方程也是结构方程：它可通过最大化农民的利润来得到。 </a:t>
            </a:r>
            <a:endParaRPr lang="en-US" altLang="zh-CN" sz="1800" b="1" dirty="0">
              <a:latin typeface="Times New Roman" panose="02020603050405020304" pitchFamily="18" charset="0"/>
              <a:cs typeface="Times New Roman" panose="02020603050405020304" pitchFamily="18" charset="0"/>
            </a:endParaRPr>
          </a:p>
          <a:p>
            <a:pPr marL="0" indent="0">
              <a:buNone/>
              <a:defRPr/>
            </a:pPr>
            <a:endParaRPr lang="en-US" altLang="zh-CN" sz="2800" b="1" dirty="0">
              <a:solidFill>
                <a:srgbClr val="23029A"/>
              </a:solidFill>
              <a:latin typeface="Times New Roman" panose="02020603050405020304" pitchFamily="18" charset="0"/>
              <a:cs typeface="Times New Roman" panose="02020603050405020304" pitchFamily="18" charset="0"/>
            </a:endParaRPr>
          </a:p>
          <a:p>
            <a:pPr>
              <a:defRPr/>
            </a:pPr>
            <a:endParaRPr lang="en-US" altLang="zh-CN" sz="2800" b="1" dirty="0">
              <a:solidFill>
                <a:srgbClr val="23029A"/>
              </a:solidFill>
              <a:latin typeface="Times New Roman" panose="02020603050405020304" pitchFamily="18" charset="0"/>
              <a:cs typeface="Times New Roman" panose="02020603050405020304" pitchFamily="18" charset="0"/>
            </a:endParaRPr>
          </a:p>
          <a:p>
            <a:pPr>
              <a:defRPr/>
            </a:pPr>
            <a:endParaRPr lang="en-US" altLang="zh-CN" sz="2800" b="1" dirty="0">
              <a:solidFill>
                <a:srgbClr val="23029A"/>
              </a:solidFill>
              <a:latin typeface="Times New Roman" panose="02020603050405020304" pitchFamily="18" charset="0"/>
              <a:cs typeface="Times New Roman" panose="02020603050405020304" pitchFamily="18" charset="0"/>
            </a:endParaRPr>
          </a:p>
          <a:p>
            <a:pPr marL="0" indent="0">
              <a:buNone/>
              <a:defRPr/>
            </a:pPr>
            <a:endParaRPr lang="zh-CN" altLang="en-US" b="1" dirty="0"/>
          </a:p>
        </p:txBody>
      </p:sp>
      <p:pic>
        <p:nvPicPr>
          <p:cNvPr id="11268" name="图片 1">
            <a:extLst>
              <a:ext uri="{FF2B5EF4-FFF2-40B4-BE49-F238E27FC236}">
                <a16:creationId xmlns:a16="http://schemas.microsoft.com/office/drawing/2014/main" id="{5FDA28E7-D509-4A87-B6BE-7DA96E95C3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9788" y="1758082"/>
            <a:ext cx="9348700" cy="4954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图片 3">
            <a:extLst>
              <a:ext uri="{FF2B5EF4-FFF2-40B4-BE49-F238E27FC236}">
                <a16:creationId xmlns:a16="http://schemas.microsoft.com/office/drawing/2014/main" id="{2865745C-AC6F-4B6E-901D-20897F0C1C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412776"/>
            <a:ext cx="11078805" cy="42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a:extLst>
              <a:ext uri="{FF2B5EF4-FFF2-40B4-BE49-F238E27FC236}">
                <a16:creationId xmlns:a16="http://schemas.microsoft.com/office/drawing/2014/main" id="{8747615C-8C81-41FE-9EB4-42F3B296D4A6}"/>
              </a:ext>
            </a:extLst>
          </p:cNvPr>
          <p:cNvSpPr>
            <a:spLocks noGrp="1"/>
          </p:cNvSpPr>
          <p:nvPr>
            <p:ph idx="4294967295"/>
          </p:nvPr>
        </p:nvSpPr>
        <p:spPr>
          <a:xfrm>
            <a:off x="551384" y="1412776"/>
            <a:ext cx="10992544" cy="4784725"/>
          </a:xfrm>
        </p:spPr>
        <p:txBody>
          <a:bodyPr/>
          <a:lstStyle/>
          <a:p>
            <a:pPr marL="0" indent="0">
              <a:buNone/>
              <a:defRPr/>
            </a:pPr>
            <a:r>
              <a:rPr lang="zh-CN" altLang="en-US" sz="2400" b="1" dirty="0">
                <a:solidFill>
                  <a:srgbClr val="23029A"/>
                </a:solidFill>
                <a:latin typeface="Times New Roman" panose="02020603050405020304" pitchFamily="18" charset="0"/>
                <a:cs typeface="Times New Roman" panose="02020603050405020304" pitchFamily="18" charset="0"/>
              </a:rPr>
              <a:t>（</a:t>
            </a:r>
            <a:r>
              <a:rPr lang="en-US" altLang="zh-CN" sz="2400" b="1" dirty="0">
                <a:solidFill>
                  <a:srgbClr val="23029A"/>
                </a:solidFill>
                <a:latin typeface="Times New Roman" panose="02020603050405020304" pitchFamily="18" charset="0"/>
                <a:cs typeface="Times New Roman" panose="02020603050405020304" pitchFamily="18" charset="0"/>
              </a:rPr>
              <a:t>2</a:t>
            </a:r>
            <a:r>
              <a:rPr lang="zh-CN" altLang="en-US" sz="2400" b="1" dirty="0">
                <a:solidFill>
                  <a:srgbClr val="23029A"/>
                </a:solidFill>
                <a:latin typeface="Times New Roman" panose="02020603050405020304" pitchFamily="18" charset="0"/>
                <a:cs typeface="Times New Roman" panose="02020603050405020304" pitchFamily="18" charset="0"/>
              </a:rPr>
              <a:t>）</a:t>
            </a:r>
            <a:r>
              <a:rPr lang="zh-CN" altLang="zh-CN" sz="2400" b="1" dirty="0">
                <a:solidFill>
                  <a:srgbClr val="23029A"/>
                </a:solidFill>
              </a:rPr>
              <a:t>内生变量</a:t>
            </a:r>
            <a:r>
              <a:rPr lang="zh-CN" altLang="en-US" sz="2400" b="1" dirty="0">
                <a:solidFill>
                  <a:srgbClr val="23029A"/>
                </a:solidFill>
              </a:rPr>
              <a:t>与</a:t>
            </a:r>
            <a:r>
              <a:rPr lang="zh-CN" altLang="zh-CN" sz="2400" b="1" dirty="0">
                <a:solidFill>
                  <a:srgbClr val="23029A"/>
                </a:solidFill>
              </a:rPr>
              <a:t>外生变量</a:t>
            </a:r>
            <a:endParaRPr lang="en-US" altLang="zh-CN" sz="2400" b="1" dirty="0">
              <a:solidFill>
                <a:srgbClr val="23029A"/>
              </a:solidFill>
            </a:endParaRPr>
          </a:p>
          <a:p>
            <a:pPr marL="0" indent="0">
              <a:buNone/>
              <a:defRPr/>
            </a:pPr>
            <a:r>
              <a:rPr lang="zh-CN" altLang="zh-CN" sz="2000" dirty="0">
                <a:latin typeface="Times New Roman" panose="02020603050405020304" pitchFamily="18" charset="0"/>
                <a:cs typeface="Times New Roman" panose="02020603050405020304" pitchFamily="18" charset="0"/>
              </a:rPr>
              <a:t>内生变量（</a:t>
            </a:r>
            <a:r>
              <a:rPr lang="en-US" altLang="zh-CN" sz="2000" dirty="0">
                <a:latin typeface="Times New Roman" panose="02020603050405020304" pitchFamily="18" charset="0"/>
                <a:cs typeface="Times New Roman" panose="02020603050405020304" pitchFamily="18" charset="0"/>
              </a:rPr>
              <a:t>endogenous variable</a:t>
            </a:r>
            <a:r>
              <a:rPr lang="zh-CN" altLang="zh-CN" sz="2000" dirty="0">
                <a:latin typeface="Times New Roman" panose="02020603050405020304" pitchFamily="18" charset="0"/>
                <a:cs typeface="Times New Roman" panose="02020603050405020304" pitchFamily="18" charset="0"/>
              </a:rPr>
              <a:t>）：由模型内变量所决定的变量。</a:t>
            </a:r>
          </a:p>
          <a:p>
            <a:pPr marL="0" indent="0">
              <a:buNone/>
              <a:defRPr/>
            </a:pPr>
            <a:r>
              <a:rPr lang="zh-CN" altLang="zh-CN" sz="2000" dirty="0">
                <a:latin typeface="Times New Roman" panose="02020603050405020304" pitchFamily="18" charset="0"/>
                <a:cs typeface="Times New Roman" panose="02020603050405020304" pitchFamily="18" charset="0"/>
              </a:rPr>
              <a:t>外生变量（</a:t>
            </a:r>
            <a:r>
              <a:rPr lang="en-US" altLang="zh-CN" sz="2000" dirty="0">
                <a:latin typeface="Times New Roman" panose="02020603050405020304" pitchFamily="18" charset="0"/>
                <a:cs typeface="Times New Roman" panose="02020603050405020304" pitchFamily="18" charset="0"/>
              </a:rPr>
              <a:t>exogenous variable</a:t>
            </a:r>
            <a:r>
              <a:rPr lang="zh-CN" altLang="zh-CN" sz="2000" dirty="0">
                <a:latin typeface="Times New Roman" panose="02020603050405020304" pitchFamily="18" charset="0"/>
                <a:cs typeface="Times New Roman" panose="02020603050405020304" pitchFamily="18" charset="0"/>
              </a:rPr>
              <a:t>）：由模型外变量所决定的变量。</a:t>
            </a:r>
          </a:p>
          <a:p>
            <a:pPr marL="0" indent="0">
              <a:buNone/>
              <a:defRPr/>
            </a:pPr>
            <a:r>
              <a:rPr lang="zh-CN" altLang="zh-CN" sz="2000" dirty="0">
                <a:latin typeface="Times New Roman" panose="02020603050405020304" pitchFamily="18" charset="0"/>
                <a:cs typeface="Times New Roman" panose="02020603050405020304" pitchFamily="18" charset="0"/>
              </a:rPr>
              <a:t>前定变量（</a:t>
            </a:r>
            <a:r>
              <a:rPr lang="en-US" altLang="zh-CN" sz="2000" dirty="0">
                <a:latin typeface="Times New Roman" panose="02020603050405020304" pitchFamily="18" charset="0"/>
                <a:cs typeface="Times New Roman" panose="02020603050405020304" pitchFamily="18" charset="0"/>
              </a:rPr>
              <a:t>predetermined variable</a:t>
            </a:r>
            <a:r>
              <a:rPr lang="zh-CN" altLang="zh-CN" sz="2000" dirty="0">
                <a:latin typeface="Times New Roman" panose="02020603050405020304" pitchFamily="18" charset="0"/>
                <a:cs typeface="Times New Roman" panose="02020603050405020304" pitchFamily="18" charset="0"/>
              </a:rPr>
              <a:t>）：包括外生变量、外生滞后变量、内生滞后变量。</a:t>
            </a:r>
            <a:endParaRPr lang="en-US" altLang="zh-CN" sz="2000" dirty="0">
              <a:latin typeface="Times New Roman" panose="02020603050405020304" pitchFamily="18" charset="0"/>
              <a:cs typeface="Times New Roman" panose="02020603050405020304" pitchFamily="18" charset="0"/>
            </a:endParaRPr>
          </a:p>
          <a:p>
            <a:pPr>
              <a:defRPr/>
            </a:pPr>
            <a:endParaRPr lang="en-US" altLang="zh-CN" sz="2000" dirty="0">
              <a:latin typeface="Times New Roman" panose="02020603050405020304" pitchFamily="18" charset="0"/>
              <a:cs typeface="Times New Roman" panose="02020603050405020304" pitchFamily="18" charset="0"/>
            </a:endParaRPr>
          </a:p>
          <a:p>
            <a:pPr>
              <a:defRPr/>
            </a:pPr>
            <a:endParaRPr lang="en-US" altLang="zh-CN" sz="2000" dirty="0">
              <a:latin typeface="Times New Roman" panose="02020603050405020304" pitchFamily="18" charset="0"/>
              <a:cs typeface="Times New Roman" panose="02020603050405020304" pitchFamily="18" charset="0"/>
            </a:endParaRPr>
          </a:p>
          <a:p>
            <a:pPr>
              <a:defRPr/>
            </a:pPr>
            <a:endParaRPr lang="en-US" altLang="zh-CN" sz="2000" dirty="0">
              <a:latin typeface="Times New Roman" panose="02020603050405020304" pitchFamily="18" charset="0"/>
              <a:cs typeface="Times New Roman" panose="02020603050405020304" pitchFamily="18" charset="0"/>
            </a:endParaRPr>
          </a:p>
          <a:p>
            <a:pPr>
              <a:defRPr/>
            </a:pPr>
            <a:endParaRPr lang="en-US" altLang="zh-CN" sz="2000" dirty="0">
              <a:latin typeface="Times New Roman" panose="02020603050405020304" pitchFamily="18" charset="0"/>
              <a:cs typeface="Times New Roman" panose="02020603050405020304" pitchFamily="18" charset="0"/>
            </a:endParaRPr>
          </a:p>
          <a:p>
            <a:pPr marL="0" indent="0">
              <a:buNone/>
              <a:defRPr/>
            </a:pPr>
            <a:r>
              <a:rPr lang="zh-CN" altLang="en-US" sz="2400" b="1" dirty="0">
                <a:solidFill>
                  <a:srgbClr val="23029A"/>
                </a:solidFill>
                <a:latin typeface="Times New Roman" panose="02020603050405020304" pitchFamily="18" charset="0"/>
                <a:cs typeface="Times New Roman" panose="02020603050405020304" pitchFamily="18" charset="0"/>
              </a:rPr>
              <a:t>（</a:t>
            </a:r>
            <a:r>
              <a:rPr lang="en-US" altLang="zh-CN" sz="2400" b="1" dirty="0">
                <a:solidFill>
                  <a:srgbClr val="23029A"/>
                </a:solidFill>
                <a:latin typeface="Times New Roman" panose="02020603050405020304" pitchFamily="18" charset="0"/>
                <a:cs typeface="Times New Roman" panose="02020603050405020304" pitchFamily="18" charset="0"/>
              </a:rPr>
              <a:t>3</a:t>
            </a:r>
            <a:r>
              <a:rPr lang="zh-CN" altLang="en-US" sz="2400" b="1" dirty="0">
                <a:solidFill>
                  <a:srgbClr val="23029A"/>
                </a:solidFill>
                <a:latin typeface="Times New Roman" panose="02020603050405020304" pitchFamily="18" charset="0"/>
                <a:cs typeface="Times New Roman" panose="02020603050405020304" pitchFamily="18" charset="0"/>
              </a:rPr>
              <a:t>）</a:t>
            </a:r>
            <a:r>
              <a:rPr lang="zh-CN" altLang="zh-CN" sz="2400" b="1" dirty="0">
                <a:solidFill>
                  <a:srgbClr val="23029A"/>
                </a:solidFill>
                <a:latin typeface="Times New Roman" panose="02020603050405020304" pitchFamily="18" charset="0"/>
                <a:cs typeface="Times New Roman" panose="02020603050405020304" pitchFamily="18" charset="0"/>
              </a:rPr>
              <a:t>联立方程模型必须是完整的</a:t>
            </a:r>
            <a:r>
              <a:rPr lang="zh-CN" altLang="zh-CN"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marL="0" indent="0">
              <a:buNone/>
              <a:defRPr/>
            </a:pPr>
            <a:r>
              <a:rPr lang="zh-CN" altLang="zh-CN" sz="2000" b="1" dirty="0"/>
              <a:t>所谓联立方程模型</a:t>
            </a:r>
            <a:r>
              <a:rPr lang="zh-CN" altLang="en-US" sz="2000" b="1" dirty="0"/>
              <a:t>是</a:t>
            </a:r>
            <a:r>
              <a:rPr lang="zh-CN" altLang="zh-CN" sz="2000" b="1" dirty="0"/>
              <a:t>完整</a:t>
            </a:r>
            <a:r>
              <a:rPr lang="zh-CN" altLang="en-US" sz="2000" b="1" dirty="0"/>
              <a:t>的</a:t>
            </a:r>
            <a:r>
              <a:rPr lang="zh-CN" altLang="en-US" sz="2000" dirty="0"/>
              <a:t>，是指</a:t>
            </a:r>
            <a:r>
              <a:rPr lang="zh-CN" altLang="zh-CN" sz="2000" dirty="0"/>
              <a:t>“方程个数 </a:t>
            </a:r>
            <a:r>
              <a:rPr lang="en-US" altLang="zh-CN" sz="2000" dirty="0">
                <a:sym typeface="Symbol" panose="05050102010706020507" pitchFamily="18" charset="2"/>
              </a:rPr>
              <a:t></a:t>
            </a:r>
            <a:r>
              <a:rPr lang="en-US" altLang="zh-CN" sz="2000" dirty="0"/>
              <a:t> </a:t>
            </a:r>
            <a:r>
              <a:rPr lang="zh-CN" altLang="zh-CN" sz="2000" dirty="0"/>
              <a:t>内生变量个数”。</a:t>
            </a:r>
            <a:endParaRPr lang="en-US" altLang="zh-CN" sz="2000" dirty="0"/>
          </a:p>
          <a:p>
            <a:pPr marL="0" indent="0">
              <a:buNone/>
              <a:defRPr/>
            </a:pPr>
            <a:r>
              <a:rPr lang="zh-CN" altLang="zh-CN" sz="2000" dirty="0"/>
              <a:t>否则联立方程模型是无法估计的。</a:t>
            </a:r>
          </a:p>
          <a:p>
            <a:pPr>
              <a:defRPr/>
            </a:pPr>
            <a:endParaRPr lang="zh-CN" altLang="zh-CN" sz="2000" dirty="0">
              <a:latin typeface="Times New Roman" panose="02020603050405020304" pitchFamily="18" charset="0"/>
              <a:cs typeface="Times New Roman" panose="02020603050405020304" pitchFamily="18" charset="0"/>
            </a:endParaRPr>
          </a:p>
          <a:p>
            <a:pPr>
              <a:defRPr/>
            </a:pPr>
            <a:endParaRPr lang="en-US" altLang="zh-CN" sz="2400" b="1" dirty="0">
              <a:solidFill>
                <a:srgbClr val="23029A"/>
              </a:solidFill>
              <a:latin typeface="Times New Roman" panose="02020603050405020304" pitchFamily="18" charset="0"/>
              <a:cs typeface="Times New Roman" panose="02020603050405020304" pitchFamily="18" charset="0"/>
            </a:endParaRPr>
          </a:p>
        </p:txBody>
      </p:sp>
      <p:pic>
        <p:nvPicPr>
          <p:cNvPr id="13316" name="图片 1">
            <a:extLst>
              <a:ext uri="{FF2B5EF4-FFF2-40B4-BE49-F238E27FC236}">
                <a16:creationId xmlns:a16="http://schemas.microsoft.com/office/drawing/2014/main" id="{E10A1427-BFC3-40BB-8BDB-D0A62AF278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3212976"/>
            <a:ext cx="6480175"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a:extLst>
              <a:ext uri="{FF2B5EF4-FFF2-40B4-BE49-F238E27FC236}">
                <a16:creationId xmlns:a16="http://schemas.microsoft.com/office/drawing/2014/main" id="{7F46FC6C-67A3-4DE2-8A9C-5077055BA9E5}"/>
              </a:ext>
            </a:extLst>
          </p:cNvPr>
          <p:cNvSpPr>
            <a:spLocks noGrp="1"/>
          </p:cNvSpPr>
          <p:nvPr>
            <p:ph idx="4294967295"/>
          </p:nvPr>
        </p:nvSpPr>
        <p:spPr>
          <a:xfrm>
            <a:off x="0" y="1268413"/>
            <a:ext cx="8229600" cy="4857750"/>
          </a:xfrm>
        </p:spPr>
        <p:txBody>
          <a:bodyPr/>
          <a:lstStyle/>
          <a:p>
            <a:pPr marL="0" indent="0">
              <a:buNone/>
            </a:pPr>
            <a:r>
              <a:rPr lang="zh-CN" altLang="en-US" sz="2400" b="1">
                <a:solidFill>
                  <a:srgbClr val="23029A"/>
                </a:solidFill>
                <a:latin typeface="Times New Roman" panose="02020603050405020304" pitchFamily="18" charset="0"/>
                <a:cs typeface="Times New Roman" panose="02020603050405020304" pitchFamily="18" charset="0"/>
              </a:rPr>
              <a:t>例</a:t>
            </a:r>
            <a:r>
              <a:rPr lang="en-US" altLang="zh-CN" sz="2400" b="1">
                <a:solidFill>
                  <a:srgbClr val="23029A"/>
                </a:solidFill>
                <a:latin typeface="Times New Roman" panose="02020603050405020304" pitchFamily="18" charset="0"/>
                <a:cs typeface="Times New Roman" panose="02020603050405020304" pitchFamily="18" charset="0"/>
              </a:rPr>
              <a:t>16.1 </a:t>
            </a:r>
            <a:r>
              <a:rPr lang="zh-CN" altLang="en-US" sz="2400" b="1">
                <a:solidFill>
                  <a:srgbClr val="23029A"/>
                </a:solidFill>
                <a:latin typeface="Times New Roman" panose="02020603050405020304" pitchFamily="18" charset="0"/>
                <a:cs typeface="Times New Roman" panose="02020603050405020304" pitchFamily="18" charset="0"/>
              </a:rPr>
              <a:t>谋杀率与警力规模</a:t>
            </a:r>
            <a:endParaRPr lang="en-US" altLang="zh-CN" sz="2400" b="1">
              <a:solidFill>
                <a:srgbClr val="23029A"/>
              </a:solidFill>
              <a:latin typeface="Times New Roman" panose="02020603050405020304" pitchFamily="18" charset="0"/>
              <a:cs typeface="Times New Roman" panose="02020603050405020304" pitchFamily="18" charset="0"/>
            </a:endParaRPr>
          </a:p>
        </p:txBody>
      </p:sp>
      <p:pic>
        <p:nvPicPr>
          <p:cNvPr id="14340" name="图片 1">
            <a:extLst>
              <a:ext uri="{FF2B5EF4-FFF2-40B4-BE49-F238E27FC236}">
                <a16:creationId xmlns:a16="http://schemas.microsoft.com/office/drawing/2014/main" id="{3EEC52AB-9CF4-46B8-A6DD-3F305F8468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700808"/>
            <a:ext cx="9865096" cy="4967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ISU">
  <a:themeElements>
    <a:clrScheme name="1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1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ISU" id="{7DC98DAE-3870-4320-9A13-59FA76C53AF5}" vid="{9BADCEEC-B219-4256-BFD7-F1A47BBCD512}"/>
    </a:ext>
  </a:extLst>
</a:theme>
</file>

<file path=ppt/theme/theme2.xml><?xml version="1.0" encoding="utf-8"?>
<a:theme xmlns:a="http://schemas.openxmlformats.org/drawingml/2006/main" name="5_fino">
  <a:themeElements>
    <a:clrScheme name="5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5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fino">
  <a:themeElements>
    <a:clrScheme name="6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6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fino">
  <a:themeElements>
    <a:clrScheme name="7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7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7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BISU</Template>
  <TotalTime>20</TotalTime>
  <Words>1865</Words>
  <Application>Microsoft Office PowerPoint</Application>
  <PresentationFormat>宽屏</PresentationFormat>
  <Paragraphs>123</Paragraphs>
  <Slides>46</Slides>
  <Notes>3</Notes>
  <HiddenSlides>0</HiddenSlides>
  <MMClips>0</MMClips>
  <ScaleCrop>false</ScaleCrop>
  <HeadingPairs>
    <vt:vector size="8" baseType="variant">
      <vt:variant>
        <vt:lpstr>已用的字体</vt:lpstr>
      </vt:variant>
      <vt:variant>
        <vt:i4>7</vt:i4>
      </vt:variant>
      <vt:variant>
        <vt:lpstr>主题</vt:lpstr>
      </vt:variant>
      <vt:variant>
        <vt:i4>4</vt:i4>
      </vt:variant>
      <vt:variant>
        <vt:lpstr>嵌入 OLE 服务器</vt:lpstr>
      </vt:variant>
      <vt:variant>
        <vt:i4>1</vt:i4>
      </vt:variant>
      <vt:variant>
        <vt:lpstr>幻灯片标题</vt:lpstr>
      </vt:variant>
      <vt:variant>
        <vt:i4>46</vt:i4>
      </vt:variant>
    </vt:vector>
  </HeadingPairs>
  <TitlesOfParts>
    <vt:vector size="58" baseType="lpstr">
      <vt:lpstr>Arial</vt:lpstr>
      <vt:lpstr>宋体</vt:lpstr>
      <vt:lpstr>Calibri</vt:lpstr>
      <vt:lpstr>黑体</vt:lpstr>
      <vt:lpstr>Times New Roman</vt:lpstr>
      <vt:lpstr>Symbol</vt:lpstr>
      <vt:lpstr>楷体_GB2312</vt:lpstr>
      <vt:lpstr>BISU</vt:lpstr>
      <vt:lpstr>5_fino</vt:lpstr>
      <vt:lpstr>6_fino</vt:lpstr>
      <vt:lpstr>7_fino</vt:lpstr>
      <vt:lpstr>Photo Editor 照片</vt:lpstr>
      <vt:lpstr>第16章 联立方程模型</vt:lpstr>
      <vt:lpstr>PowerPoint 演示文稿</vt:lpstr>
      <vt:lpstr>一、联立方程模型的性质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二、联立方程模型分类与偏误</vt:lpstr>
      <vt:lpstr>PowerPoint 演示文稿</vt:lpstr>
      <vt:lpstr>PowerPoint 演示文稿</vt:lpstr>
      <vt:lpstr>PowerPoint 演示文稿</vt:lpstr>
      <vt:lpstr>PowerPoint 演示文稿</vt:lpstr>
      <vt:lpstr>PowerPoint 演示文稿</vt:lpstr>
      <vt:lpstr>三、结构方程的识别和估计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四、多于两个方程的系统</vt:lpstr>
      <vt:lpstr>PowerPoint 演示文稿</vt:lpstr>
      <vt:lpstr>PowerPoint 演示文稿</vt:lpstr>
      <vt:lpstr>PowerPoint 演示文稿</vt:lpstr>
      <vt:lpstr>五、时间序列的联立方程模型</vt:lpstr>
      <vt:lpstr>PowerPoint 演示文稿</vt:lpstr>
      <vt:lpstr>PowerPoint 演示文稿</vt:lpstr>
      <vt:lpstr>PowerPoint 演示文稿</vt:lpstr>
      <vt:lpstr>五、多于两期的差分法</vt:lpstr>
      <vt:lpstr>PowerPoint 演示文稿</vt:lpstr>
      <vt:lpstr>PowerPoint 演示文稿</vt:lpstr>
      <vt:lpstr>PowerPoint 演示文稿</vt:lpstr>
      <vt:lpstr>六、面板数据的联立方程模型</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第16章 联立方程模型</dc:title>
  <dc:creator>博 李</dc:creator>
  <cp:lastModifiedBy>博 李</cp:lastModifiedBy>
  <cp:revision>3</cp:revision>
  <dcterms:created xsi:type="dcterms:W3CDTF">2019-08-11T12:25:07Z</dcterms:created>
  <dcterms:modified xsi:type="dcterms:W3CDTF">2019-08-11T12:45:17Z</dcterms:modified>
</cp:coreProperties>
</file>